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4" r:id="rId17"/>
    <p:sldId id="278" r:id="rId18"/>
    <p:sldId id="304" r:id="rId19"/>
    <p:sldId id="279" r:id="rId20"/>
    <p:sldId id="280" r:id="rId21"/>
    <p:sldId id="281" r:id="rId22"/>
    <p:sldId id="305" r:id="rId23"/>
    <p:sldId id="283" r:id="rId24"/>
    <p:sldId id="284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306" r:id="rId36"/>
    <p:sldId id="298" r:id="rId37"/>
    <p:sldId id="299" r:id="rId38"/>
    <p:sldId id="300" r:id="rId39"/>
    <p:sldId id="301" r:id="rId40"/>
    <p:sldId id="302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SEDI</a:t>
            </a:r>
            <a:r>
              <a:rPr lang="en-US" sz="1200" baseline="0" dirty="0">
                <a:solidFill>
                  <a:schemeClr val="tx1"/>
                </a:solidFill>
              </a:rPr>
              <a:t> LEGALI ACQUISITE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SL acquisite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0F9-43D6-ABE8-F7C56D4EEFF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F9-43D6-ABE8-F7C56D4EE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2021</c:v>
                </c:pt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74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9-43D6-ABE8-F7C56D4EEF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7E4A8-5AB5-4964-96B3-C113C772518A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443C-2B42-477F-BCFE-14CC7E145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8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5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91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Ribadire</a:t>
            </a:r>
            <a:r>
              <a:rPr lang="it-IT" baseline="0" dirty="0"/>
              <a:t> discorso post-</a:t>
            </a:r>
            <a:r>
              <a:rPr lang="it-IT" baseline="0" dirty="0" err="1"/>
              <a:t>covid</a:t>
            </a:r>
            <a:r>
              <a:rPr lang="it-IT" baseline="0" dirty="0"/>
              <a:t> (2021)</a:t>
            </a:r>
            <a:endParaRPr dirty="0"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53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99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99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54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49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31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Ribadire: «Senza marketing tutto questo non sarebbe stato possibile!»</a:t>
            </a:r>
            <a:endParaRPr dirty="0"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62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Mettere in leva il discorso:</a:t>
            </a:r>
            <a:r>
              <a:rPr lang="it-IT" baseline="0" dirty="0"/>
              <a:t> tutto questo Post-</a:t>
            </a:r>
            <a:r>
              <a:rPr lang="it-IT" baseline="0" dirty="0" err="1"/>
              <a:t>covid</a:t>
            </a:r>
            <a:endParaRPr dirty="0"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961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94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1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245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84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700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638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088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885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587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75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135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81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145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r>
              <a:rPr lang="it-IT" dirty="0"/>
              <a:t>Parlare della </a:t>
            </a:r>
            <a:r>
              <a:rPr lang="it-IT" dirty="0" err="1"/>
              <a:t>landing</a:t>
            </a:r>
            <a:r>
              <a:rPr lang="it-IT" dirty="0"/>
              <a:t> per</a:t>
            </a:r>
            <a:r>
              <a:rPr lang="it-IT" baseline="0" dirty="0"/>
              <a:t> </a:t>
            </a:r>
            <a:r>
              <a:rPr lang="it-IT" baseline="0" dirty="0" err="1"/>
              <a:t>check</a:t>
            </a:r>
            <a:r>
              <a:rPr lang="it-IT" baseline="0" dirty="0"/>
              <a:t> GDPR e automazione newsletter di benvenuto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495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392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712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904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588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974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143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607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74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1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0872400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58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33610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85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7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40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9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>
                <a:solidFill>
                  <a:srgbClr val="757C83"/>
                </a:solidFill>
              </a:rPr>
              <a:pPr/>
              <a:t>‹N›</a:t>
            </a:fld>
            <a:endParaRPr>
              <a:solidFill>
                <a:srgbClr val="757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4"/>
          <p:cNvGrpSpPr/>
          <p:nvPr/>
        </p:nvGrpSpPr>
        <p:grpSpPr>
          <a:xfrm>
            <a:off x="-1129488" y="712101"/>
            <a:ext cx="14058191" cy="4586729"/>
            <a:chOff x="-847116" y="591225"/>
            <a:chExt cx="10543643" cy="3440047"/>
          </a:xfrm>
        </p:grpSpPr>
        <p:sp>
          <p:nvSpPr>
            <p:cNvPr id="13" name="Google Shape;13;p24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190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Google Shape;25;p25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  <a:buFont typeface="Arial"/>
              <a:buNone/>
            </a:pPr>
            <a:r>
              <a:rPr lang="it-IT" sz="8000" b="1" kern="0">
                <a:solidFill>
                  <a:srgbClr val="7FCA20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8000" b="1" kern="0">
              <a:solidFill>
                <a:srgbClr val="7FCA2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5806600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>
                <a:solidFill>
                  <a:srgbClr val="757C83"/>
                </a:solidFill>
              </a:rPr>
              <a:pPr/>
              <a:t>‹N›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27" name="Google Shape;27;p25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5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6000"/>
              <a:buFont typeface="Arial"/>
              <a:buNone/>
            </a:pPr>
            <a:r>
              <a:rPr lang="it-IT" sz="8000" b="1" kern="0">
                <a:solidFill>
                  <a:srgbClr val="7FCA20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8000" b="1" kern="0">
              <a:solidFill>
                <a:srgbClr val="7FCA2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0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6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6" name="Google Shape;36;p26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6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6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6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3" name="Google Shape;43;p2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>
                <a:solidFill>
                  <a:srgbClr val="7FCA20"/>
                </a:solidFill>
              </a:rPr>
              <a:pPr/>
              <a:t>‹N›</a:t>
            </a:fld>
            <a:endParaRPr>
              <a:solidFill>
                <a:srgbClr val="7FC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2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 kern="0">
                <a:solidFill>
                  <a:srgbClr val="757C83"/>
                </a:solidFill>
              </a:rPr>
              <a:pPr/>
              <a:t>‹N›</a:t>
            </a:fld>
            <a:endParaRPr kern="0">
              <a:solidFill>
                <a:srgbClr val="757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837" y="4284688"/>
            <a:ext cx="1002326" cy="357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1B248-26CD-4C0D-A9C1-CEAEF1D895DD}"/>
              </a:ext>
            </a:extLst>
          </p:cNvPr>
          <p:cNvSpPr txBox="1"/>
          <p:nvPr/>
        </p:nvSpPr>
        <p:spPr>
          <a:xfrm>
            <a:off x="4522698" y="6026651"/>
            <a:ext cx="1010599" cy="256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it-IT" sz="1067" kern="0" dirty="0">
              <a:solidFill>
                <a:srgbClr val="000000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CBA922-6A98-430E-A186-F6A0C4A5E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813727"/>
            <a:ext cx="8252387" cy="3470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263598"/>
      </p:ext>
    </p:extLst>
  </p:cSld>
  <p:clrMapOvr>
    <a:masterClrMapping/>
  </p:clrMapOvr>
  <p:transition advTm="378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/>
          <p:nvPr/>
        </p:nvSpPr>
        <p:spPr>
          <a:xfrm>
            <a:off x="909617" y="1351729"/>
            <a:ext cx="10640901" cy="24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000"/>
              <a:buFont typeface="Montserrat"/>
              <a:buNone/>
            </a:pPr>
            <a:r>
              <a:rPr lang="it-IT" sz="2000" b="1" i="0" u="none" strike="noStrike" cap="none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CAUSATIVITÀ 360°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000"/>
              <a:buFont typeface="Montserrat"/>
              <a:buNone/>
            </a:pPr>
            <a:r>
              <a:rPr lang="it-IT" sz="2000" i="0" u="none" strike="noStrike" cap="none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[VERSO DI SÉ – GLI ALTRI – LE CIRCOSTANZE]: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000"/>
              <a:buFont typeface="Montserrat"/>
              <a:buNone/>
            </a:pPr>
            <a:r>
              <a:rPr lang="it-IT" sz="20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Sente che i suoi successi o insuccessi, difficoltà o opportunità dipendono e soprattutto partono dal </a:t>
            </a:r>
            <a:r>
              <a:rPr lang="it-IT" sz="2000" b="1" i="0" u="sng" strike="noStrike" cap="none" dirty="0">
                <a:latin typeface="Montserrat"/>
                <a:ea typeface="Montserrat"/>
                <a:cs typeface="Montserrat"/>
                <a:sym typeface="Montserrat"/>
              </a:rPr>
              <a:t>PRENDERE LUI L’INIZIATIVA</a:t>
            </a:r>
            <a:r>
              <a:rPr lang="it-IT" sz="20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it-IT" sz="2000" b="1" i="0" u="sng" strike="noStrike" cap="none" dirty="0">
                <a:latin typeface="Montserrat"/>
                <a:ea typeface="Montserrat"/>
                <a:cs typeface="Montserrat"/>
                <a:sym typeface="Montserrat"/>
              </a:rPr>
              <a:t>INDIPENDENTEMENTE DALLE SITUAZIONI O DAGLI ALTRI</a:t>
            </a:r>
            <a:endParaRPr b="1" u="sng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85690" y="190412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  <a:sym typeface="Montserrat"/>
              </a:rPr>
              <a:t>ECCO I GRADI DI INFLUENZA DEL PUNTO DI VISTA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pic>
        <p:nvPicPr>
          <p:cNvPr id="6146" name="Picture 2" descr="Il grillaio Falco naumanni è un piccolo falco nidifica nel Parco delle  Grav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83" y="3770812"/>
            <a:ext cx="3090726" cy="20630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85690" y="190412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DOPO L’ATTEGGIAMENTO... I SISTEMI DI VENDITA!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552420"/>
              </p:ext>
            </p:extLst>
          </p:nvPr>
        </p:nvGraphicFramePr>
        <p:xfrm>
          <a:off x="2078301" y="1472761"/>
          <a:ext cx="7769788" cy="1321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53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SISTEMA DI VENDITA 1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SISTEMA DI VENDITA 2 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82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74 SEDI LEGALI</a:t>
                      </a:r>
                    </a:p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79 SEDI 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108 SEDI LEGALI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128 SEDI OPERATIVE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16255" y="764304"/>
            <a:ext cx="949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Ecco il caso studio di </a:t>
            </a:r>
            <a:r>
              <a:rPr lang="it-IT" dirty="0" err="1"/>
              <a:t>Eurocedibe</a:t>
            </a:r>
            <a:r>
              <a:rPr lang="it-IT" dirty="0"/>
              <a:t> applicando due sistemi di vendita diversi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E0069991-F0A5-441B-8B97-515D91D3E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446077"/>
              </p:ext>
            </p:extLst>
          </p:nvPr>
        </p:nvGraphicFramePr>
        <p:xfrm>
          <a:off x="3149600" y="2937352"/>
          <a:ext cx="5892800" cy="333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508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59565" y="244754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CASO STUDIO: SISTEMA DI VENDITA A FREDDO (2019)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6" name="Google Shape;216;p9"/>
          <p:cNvSpPr txBox="1"/>
          <p:nvPr/>
        </p:nvSpPr>
        <p:spPr>
          <a:xfrm>
            <a:off x="1007420" y="1680525"/>
            <a:ext cx="10640901" cy="32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Montserrat"/>
              <a:buNone/>
            </a:pPr>
            <a:r>
              <a:rPr lang="it-IT" sz="2400" b="1" u="sng" dirty="0">
                <a:solidFill>
                  <a:srgbClr val="FF0000"/>
                </a:solidFill>
                <a:latin typeface="Montserrat"/>
                <a:sym typeface="Montserrat"/>
              </a:rPr>
              <a:t>Caratteristiche:</a:t>
            </a:r>
            <a:endParaRPr sz="2400" b="1" u="sng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lang="it-IT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- Banca dati non profilata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lang="it-IT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- Visite porta a porta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lang="it-IT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24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- 5 commerciali divisi per zona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lang="it-IT" sz="24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- Zero attività di marketing</a:t>
            </a:r>
            <a:endParaRPr sz="48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8" name="Picture 2" descr="Chi sono i Testimoni di Geova, il lato oscuro della setta che vieta le  trasfusioni di sang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56" y="2360252"/>
            <a:ext cx="3427137" cy="2570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30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59565" y="46246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SISTEMA DI VENDITA A FREDDO: ECCO IL ‘FUNNEL’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03756" y="2774141"/>
            <a:ext cx="2152564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03755" y="1849422"/>
            <a:ext cx="2152565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25258" y="4568969"/>
            <a:ext cx="1628503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895454" y="2157518"/>
            <a:ext cx="1912928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935221" y="3444406"/>
            <a:ext cx="1554665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935222" y="1765506"/>
            <a:ext cx="1554665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E2B608-136A-4900-9B82-32F3EDE5B6B9}"/>
              </a:ext>
            </a:extLst>
          </p:cNvPr>
          <p:cNvSpPr txBox="1"/>
          <p:nvPr/>
        </p:nvSpPr>
        <p:spPr>
          <a:xfrm>
            <a:off x="4014470" y="2276586"/>
            <a:ext cx="167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BD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1AF336-E1C4-4EC6-8E0F-296A2D016E17}"/>
              </a:ext>
            </a:extLst>
          </p:cNvPr>
          <p:cNvSpPr txBox="1"/>
          <p:nvPr/>
        </p:nvSpPr>
        <p:spPr>
          <a:xfrm>
            <a:off x="3939745" y="4611512"/>
            <a:ext cx="165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Telefonata non efficace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4FB8A2-0ED9-4BE9-AA88-48EE48080B3E}"/>
              </a:ext>
            </a:extLst>
          </p:cNvPr>
          <p:cNvSpPr txBox="1"/>
          <p:nvPr/>
        </p:nvSpPr>
        <p:spPr>
          <a:xfrm>
            <a:off x="6558048" y="1884582"/>
            <a:ext cx="19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inefficace BD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6BC661C-849A-4059-BB10-03669A824936}"/>
              </a:ext>
            </a:extLst>
          </p:cNvPr>
          <p:cNvCxnSpPr>
            <a:cxnSpLocks/>
          </p:cNvCxnSpPr>
          <p:nvPr/>
        </p:nvCxnSpPr>
        <p:spPr>
          <a:xfrm flipV="1">
            <a:off x="3517774" y="2888325"/>
            <a:ext cx="377681" cy="6945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DC7FAE7-5FDB-4BD0-954E-A6705D284187}"/>
              </a:ext>
            </a:extLst>
          </p:cNvPr>
          <p:cNvCxnSpPr>
            <a:cxnSpLocks/>
          </p:cNvCxnSpPr>
          <p:nvPr/>
        </p:nvCxnSpPr>
        <p:spPr>
          <a:xfrm>
            <a:off x="3517774" y="3848140"/>
            <a:ext cx="421971" cy="6315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DD4FB16-084B-48AD-8CA9-4C0918860ECA}"/>
              </a:ext>
            </a:extLst>
          </p:cNvPr>
          <p:cNvCxnSpPr>
            <a:cxnSpLocks/>
          </p:cNvCxnSpPr>
          <p:nvPr/>
        </p:nvCxnSpPr>
        <p:spPr>
          <a:xfrm flipV="1">
            <a:off x="5965322" y="2202780"/>
            <a:ext cx="453676" cy="4447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D9C5DD0-2E88-4DD8-96F2-EFCAB43815F5}"/>
              </a:ext>
            </a:extLst>
          </p:cNvPr>
          <p:cNvCxnSpPr>
            <a:cxnSpLocks/>
          </p:cNvCxnSpPr>
          <p:nvPr/>
        </p:nvCxnSpPr>
        <p:spPr>
          <a:xfrm>
            <a:off x="5959993" y="2639440"/>
            <a:ext cx="472221" cy="3242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47BB283-793B-464D-8CE0-DA2D207048DA}"/>
              </a:ext>
            </a:extLst>
          </p:cNvPr>
          <p:cNvSpPr txBox="1"/>
          <p:nvPr/>
        </p:nvSpPr>
        <p:spPr>
          <a:xfrm>
            <a:off x="1973432" y="1813186"/>
            <a:ext cx="14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Banca dati non profilata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>
            <a:off x="2685341" y="2380553"/>
            <a:ext cx="15704" cy="9755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1953578" y="3463730"/>
            <a:ext cx="146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935222" y="4873122"/>
            <a:ext cx="1554665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47BB283-793B-464D-8CE0-DA2D207048DA}"/>
              </a:ext>
            </a:extLst>
          </p:cNvPr>
          <p:cNvSpPr txBox="1"/>
          <p:nvPr/>
        </p:nvSpPr>
        <p:spPr>
          <a:xfrm>
            <a:off x="1973432" y="4920802"/>
            <a:ext cx="14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Visite porta a porta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 flipV="1">
            <a:off x="2678387" y="4127767"/>
            <a:ext cx="790" cy="7038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9640943" y="2823055"/>
            <a:ext cx="1921763" cy="69453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9EB6DB5-3D3D-484E-93D8-71C83AEADA2A}"/>
              </a:ext>
            </a:extLst>
          </p:cNvPr>
          <p:cNvSpPr txBox="1"/>
          <p:nvPr/>
        </p:nvSpPr>
        <p:spPr>
          <a:xfrm>
            <a:off x="6719835" y="2801547"/>
            <a:ext cx="17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per offerta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8BE901E1-DA67-48B5-AEF5-E245A85650D0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656319" y="3108084"/>
            <a:ext cx="984624" cy="622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C8CCC6D-26F2-4E2E-BE2D-8CA381BC1D9B}"/>
              </a:ext>
            </a:extLst>
          </p:cNvPr>
          <p:cNvSpPr txBox="1"/>
          <p:nvPr/>
        </p:nvSpPr>
        <p:spPr>
          <a:xfrm>
            <a:off x="9640943" y="2908123"/>
            <a:ext cx="192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Cliente DA acquisito</a:t>
            </a:r>
          </a:p>
        </p:txBody>
      </p:sp>
    </p:spTree>
    <p:extLst>
      <p:ext uri="{BB962C8B-B14F-4D97-AF65-F5344CB8AC3E}">
        <p14:creationId xmlns:p14="http://schemas.microsoft.com/office/powerpoint/2010/main" val="110093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85690" y="190412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ECCO I RISULTATI CON IL SISTEMA DI VENDITA A FREDDO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50879"/>
              </p:ext>
            </p:extLst>
          </p:nvPr>
        </p:nvGraphicFramePr>
        <p:xfrm>
          <a:off x="3169732" y="2301241"/>
          <a:ext cx="6120672" cy="22555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2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43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SISTEMA DI VENDITA A FREDDO</a:t>
                      </a:r>
                    </a:p>
                    <a:p>
                      <a:pPr algn="ctr"/>
                      <a:r>
                        <a:rPr lang="it-IT" dirty="0"/>
                        <a:t>(2019)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086">
                <a:tc>
                  <a:txBody>
                    <a:bodyPr/>
                    <a:lstStyle/>
                    <a:p>
                      <a:pPr algn="ctr"/>
                      <a:endParaRPr lang="it-IT" sz="1867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74 SEDI LEGALI</a:t>
                      </a:r>
                    </a:p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79 SEDI OPERATIVE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3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651622" y="7429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CASO STUDIO: SISTEMA DI VENDITA PROFESSIONALE (2021)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6" name="Google Shape;216;p9"/>
          <p:cNvSpPr txBox="1"/>
          <p:nvPr/>
        </p:nvSpPr>
        <p:spPr>
          <a:xfrm>
            <a:off x="1116434" y="1482444"/>
            <a:ext cx="10640901" cy="250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Montserrat"/>
              <a:buNone/>
            </a:pPr>
            <a:r>
              <a:rPr lang="it-IT" sz="2000" b="1" u="sng" dirty="0">
                <a:solidFill>
                  <a:srgbClr val="FF0000"/>
                </a:solidFill>
                <a:latin typeface="Montserrat"/>
                <a:sym typeface="Montserrat"/>
              </a:rPr>
              <a:t>Caratteristiche:</a:t>
            </a:r>
            <a:endParaRPr sz="2000" b="1" u="sng" dirty="0">
              <a:solidFill>
                <a:srgbClr val="FF0000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lang="it-IT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400" dirty="0">
                <a:latin typeface="Montserrat"/>
                <a:ea typeface="Montserrat"/>
                <a:cs typeface="Montserrat"/>
                <a:sym typeface="Montserrat"/>
              </a:rPr>
              <a:t>- Lista potenziali clienti profilati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lang="it-IT"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400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it-IT" sz="1400" dirty="0" err="1">
                <a:latin typeface="Montserrat"/>
                <a:ea typeface="Montserrat"/>
                <a:cs typeface="Montserrat"/>
                <a:sym typeface="Montserrat"/>
              </a:rPr>
              <a:t>Funnel</a:t>
            </a:r>
            <a:r>
              <a:rPr lang="it-IT" sz="1400" dirty="0">
                <a:latin typeface="Montserrat"/>
                <a:ea typeface="Montserrat"/>
                <a:cs typeface="Montserrat"/>
                <a:sym typeface="Montserrat"/>
              </a:rPr>
              <a:t> di vendita ben definito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lang="it-IT"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400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it-IT" sz="14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2 commerciali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lang="it-IT" sz="14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400" dirty="0">
                <a:latin typeface="Montserrat"/>
                <a:ea typeface="Montserrat"/>
                <a:cs typeface="Montserrat"/>
                <a:sym typeface="Montserrat"/>
              </a:rPr>
              <a:t>- Marketing a risposta diretta ben strutturato (E-Box + follow-up + altri materiali e strategie)</a:t>
            </a:r>
            <a:endParaRPr lang="it-IT" sz="14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Arial" panose="020B0604020202020204" pitchFamily="34" charset="0"/>
              <a:buChar char="•"/>
            </a:pPr>
            <a:endParaRPr sz="36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0828" r="19497" b="12458"/>
          <a:stretch/>
        </p:blipFill>
        <p:spPr>
          <a:xfrm>
            <a:off x="1420846" y="4423682"/>
            <a:ext cx="1270847" cy="1751289"/>
          </a:xfrm>
          <a:prstGeom prst="rect">
            <a:avLst/>
          </a:prstGeom>
        </p:spPr>
      </p:pic>
      <p:pic>
        <p:nvPicPr>
          <p:cNvPr id="7" name="Picture 2" descr="Follow-Up dell&amp;#39;online marketing » CRISTIAN PEDRANI - Consulente web per  imprenditor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5"/>
          <a:stretch/>
        </p:blipFill>
        <p:spPr bwMode="auto">
          <a:xfrm>
            <a:off x="5053039" y="3619700"/>
            <a:ext cx="1532829" cy="8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t="380" r="222" b="4127"/>
          <a:stretch/>
        </p:blipFill>
        <p:spPr>
          <a:xfrm>
            <a:off x="5232469" y="4530872"/>
            <a:ext cx="1204416" cy="1536911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3082834" y="5269605"/>
            <a:ext cx="1306286" cy="271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112273" y="5285764"/>
            <a:ext cx="1308916" cy="271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Follow-Up dell&amp;#39;online marketing » CRISTIAN PEDRANI - Consulente web per  imprenditor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5"/>
          <a:stretch/>
        </p:blipFill>
        <p:spPr bwMode="auto">
          <a:xfrm>
            <a:off x="9913593" y="3575636"/>
            <a:ext cx="1532829" cy="8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e allegare un file immagine in una e-ma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61" y="4557893"/>
            <a:ext cx="1004609" cy="5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acebook logo (square).png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255" y="4557893"/>
            <a:ext cx="556899" cy="5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nkedIn-Logo - Six Seconds Ita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715" y="13441544"/>
            <a:ext cx="134161" cy="1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lefonata Icone del Computer - altri scaricare png - Disegno png  trasparente Silhouette png scaricare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542" y="5387122"/>
            <a:ext cx="570597" cy="6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Instagram logo 2016.svg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139" y="4557893"/>
            <a:ext cx="565092" cy="5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 linkedin | Packagingspace.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56" y="5419949"/>
            <a:ext cx="601170" cy="6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tangolo 73"/>
          <p:cNvSpPr/>
          <p:nvPr/>
        </p:nvSpPr>
        <p:spPr>
          <a:xfrm>
            <a:off x="9133480" y="4745054"/>
            <a:ext cx="1957871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9124223" y="3836493"/>
            <a:ext cx="1832511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6729802" y="4261587"/>
            <a:ext cx="1832511" cy="69938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9832913" y="2530810"/>
            <a:ext cx="1921763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9832913" y="1571776"/>
            <a:ext cx="1921763" cy="68246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7075848" y="1535520"/>
            <a:ext cx="2102189" cy="69588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727207" y="2500086"/>
            <a:ext cx="1828991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4756769" y="1584264"/>
            <a:ext cx="1586376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2148709" y="4294914"/>
            <a:ext cx="1628503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118905" y="1883463"/>
            <a:ext cx="1912928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121850" y="3170351"/>
            <a:ext cx="1537015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76766" y="1491451"/>
            <a:ext cx="1170309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16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149568" y="3212000"/>
            <a:ext cx="14815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3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E2B608-136A-4900-9B82-32F3EDE5B6B9}"/>
              </a:ext>
            </a:extLst>
          </p:cNvPr>
          <p:cNvSpPr txBox="1"/>
          <p:nvPr/>
        </p:nvSpPr>
        <p:spPr>
          <a:xfrm>
            <a:off x="2254958" y="1997220"/>
            <a:ext cx="167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BD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1AF336-E1C4-4EC6-8E0F-296A2D016E17}"/>
              </a:ext>
            </a:extLst>
          </p:cNvPr>
          <p:cNvSpPr txBox="1"/>
          <p:nvPr/>
        </p:nvSpPr>
        <p:spPr>
          <a:xfrm>
            <a:off x="2128004" y="4317669"/>
            <a:ext cx="171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Telefonata non efficace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466501-D3B7-4473-AFB7-BAAC5F4BC299}"/>
              </a:ext>
            </a:extLst>
          </p:cNvPr>
          <p:cNvSpPr txBox="1"/>
          <p:nvPr/>
        </p:nvSpPr>
        <p:spPr>
          <a:xfrm>
            <a:off x="7209986" y="1528111"/>
            <a:ext cx="1910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Invio E-Box Follow-up periodiche + email follow-up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4FB8A2-0ED9-4BE9-AA88-48EE48080B3E}"/>
              </a:ext>
            </a:extLst>
          </p:cNvPr>
          <p:cNvSpPr txBox="1"/>
          <p:nvPr/>
        </p:nvSpPr>
        <p:spPr>
          <a:xfrm>
            <a:off x="4710918" y="1573917"/>
            <a:ext cx="162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inefficace BD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EB6DB5-3D3D-484E-93D8-71C83AEADA2A}"/>
              </a:ext>
            </a:extLst>
          </p:cNvPr>
          <p:cNvSpPr txBox="1"/>
          <p:nvPr/>
        </p:nvSpPr>
        <p:spPr>
          <a:xfrm>
            <a:off x="4801110" y="2536890"/>
            <a:ext cx="168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per offerta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D1203F-DF67-4088-82CE-F70A2B4D955D}"/>
              </a:ext>
            </a:extLst>
          </p:cNvPr>
          <p:cNvSpPr txBox="1"/>
          <p:nvPr/>
        </p:nvSpPr>
        <p:spPr>
          <a:xfrm>
            <a:off x="9702801" y="1629813"/>
            <a:ext cx="21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C8CCC6D-26F2-4E2E-BE2D-8CA381BC1D9B}"/>
              </a:ext>
            </a:extLst>
          </p:cNvPr>
          <p:cNvSpPr txBox="1"/>
          <p:nvPr/>
        </p:nvSpPr>
        <p:spPr>
          <a:xfrm>
            <a:off x="9892748" y="2644611"/>
            <a:ext cx="2183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Cliente DA acquisito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5E2F6E-93E9-40BE-A158-4EA9A5404C8F}"/>
              </a:ext>
            </a:extLst>
          </p:cNvPr>
          <p:cNvSpPr txBox="1"/>
          <p:nvPr/>
        </p:nvSpPr>
        <p:spPr>
          <a:xfrm>
            <a:off x="6824470" y="4314640"/>
            <a:ext cx="166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Invio E-Box Off-line (se telefonata non efficace)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948731E-0054-4CDF-9184-D1B05089CD2B}"/>
              </a:ext>
            </a:extLst>
          </p:cNvPr>
          <p:cNvSpPr txBox="1"/>
          <p:nvPr/>
        </p:nvSpPr>
        <p:spPr>
          <a:xfrm>
            <a:off x="9220076" y="3847364"/>
            <a:ext cx="173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 filtro (se non ci rilascia i dati)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0042F0-7D8E-4BB3-8CD8-D5CF6FC34EB4}"/>
              </a:ext>
            </a:extLst>
          </p:cNvPr>
          <p:cNvSpPr txBox="1"/>
          <p:nvPr/>
        </p:nvSpPr>
        <p:spPr>
          <a:xfrm>
            <a:off x="9154808" y="4796229"/>
            <a:ext cx="19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 DM (se il filtro ci rilascia i dati)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6BC661C-849A-4059-BB10-03669A824936}"/>
              </a:ext>
            </a:extLst>
          </p:cNvPr>
          <p:cNvCxnSpPr>
            <a:cxnSpLocks/>
          </p:cNvCxnSpPr>
          <p:nvPr/>
        </p:nvCxnSpPr>
        <p:spPr>
          <a:xfrm flipV="1">
            <a:off x="1741225" y="2614270"/>
            <a:ext cx="377681" cy="6945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DC7FAE7-5FDB-4BD0-954E-A6705D284187}"/>
              </a:ext>
            </a:extLst>
          </p:cNvPr>
          <p:cNvCxnSpPr>
            <a:cxnSpLocks/>
          </p:cNvCxnSpPr>
          <p:nvPr/>
        </p:nvCxnSpPr>
        <p:spPr>
          <a:xfrm>
            <a:off x="1741225" y="3574085"/>
            <a:ext cx="377681" cy="5981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9DD4FB16-084B-48AD-8CA9-4C0918860ECA}"/>
              </a:ext>
            </a:extLst>
          </p:cNvPr>
          <p:cNvCxnSpPr>
            <a:cxnSpLocks/>
          </p:cNvCxnSpPr>
          <p:nvPr/>
        </p:nvCxnSpPr>
        <p:spPr>
          <a:xfrm flipV="1">
            <a:off x="4188773" y="1928725"/>
            <a:ext cx="453676" cy="4447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D9C5DD0-2E88-4DD8-96F2-EFCAB43815F5}"/>
              </a:ext>
            </a:extLst>
          </p:cNvPr>
          <p:cNvCxnSpPr>
            <a:cxnSpLocks/>
          </p:cNvCxnSpPr>
          <p:nvPr/>
        </p:nvCxnSpPr>
        <p:spPr>
          <a:xfrm>
            <a:off x="4183444" y="2365385"/>
            <a:ext cx="472221" cy="3242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31D6706D-F4DD-4DFE-B07E-08E57D965E71}"/>
              </a:ext>
            </a:extLst>
          </p:cNvPr>
          <p:cNvCxnSpPr>
            <a:cxnSpLocks/>
          </p:cNvCxnSpPr>
          <p:nvPr/>
        </p:nvCxnSpPr>
        <p:spPr>
          <a:xfrm flipV="1">
            <a:off x="8589328" y="4151837"/>
            <a:ext cx="453676" cy="3986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03D57515-2CE7-4AF0-B18B-AF14CD956497}"/>
              </a:ext>
            </a:extLst>
          </p:cNvPr>
          <p:cNvCxnSpPr>
            <a:cxnSpLocks/>
          </p:cNvCxnSpPr>
          <p:nvPr/>
        </p:nvCxnSpPr>
        <p:spPr>
          <a:xfrm>
            <a:off x="8589328" y="4749093"/>
            <a:ext cx="472223" cy="3396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0F7881C2-186A-43C2-AB04-CDA50AA2A9BB}"/>
              </a:ext>
            </a:extLst>
          </p:cNvPr>
          <p:cNvCxnSpPr>
            <a:cxnSpLocks/>
          </p:cNvCxnSpPr>
          <p:nvPr/>
        </p:nvCxnSpPr>
        <p:spPr>
          <a:xfrm>
            <a:off x="9222593" y="1854132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7E536DB-E8EF-484D-9C7F-572200B3E488}"/>
              </a:ext>
            </a:extLst>
          </p:cNvPr>
          <p:cNvCxnSpPr>
            <a:cxnSpLocks/>
          </p:cNvCxnSpPr>
          <p:nvPr/>
        </p:nvCxnSpPr>
        <p:spPr>
          <a:xfrm>
            <a:off x="6797283" y="2815808"/>
            <a:ext cx="2905517" cy="28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8BE901E1-DA67-48B5-AEF5-E245A85650D0}"/>
              </a:ext>
            </a:extLst>
          </p:cNvPr>
          <p:cNvCxnSpPr>
            <a:cxnSpLocks/>
          </p:cNvCxnSpPr>
          <p:nvPr/>
        </p:nvCxnSpPr>
        <p:spPr>
          <a:xfrm>
            <a:off x="6448320" y="1872136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47BB283-793B-464D-8CE0-DA2D207048DA}"/>
              </a:ext>
            </a:extLst>
          </p:cNvPr>
          <p:cNvSpPr txBox="1"/>
          <p:nvPr/>
        </p:nvSpPr>
        <p:spPr>
          <a:xfrm>
            <a:off x="253998" y="1536499"/>
            <a:ext cx="1200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3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Studio del </a:t>
            </a:r>
            <a:r>
              <a:rPr lang="it-IT" sz="1300" dirty="0" err="1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prospect</a:t>
            </a:r>
            <a:endParaRPr lang="it-IT" sz="1300" dirty="0">
              <a:solidFill>
                <a:srgbClr val="061E3A"/>
              </a:solidFill>
              <a:latin typeface="Montserrat"/>
              <a:ea typeface="IBM Plex Sans Light"/>
              <a:cs typeface="IBM Plex Sans Light"/>
            </a:endParaRP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>
            <a:off x="908792" y="2106498"/>
            <a:ext cx="15704" cy="9755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2993308" y="1088937"/>
            <a:ext cx="8293" cy="7651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2993308" y="1083930"/>
            <a:ext cx="7790984" cy="263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10767705" y="1111781"/>
            <a:ext cx="8295" cy="3625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/>
          <p:cNvSpPr/>
          <p:nvPr/>
        </p:nvSpPr>
        <p:spPr>
          <a:xfrm>
            <a:off x="2148709" y="4975027"/>
            <a:ext cx="1628503" cy="148605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090551" y="5229971"/>
            <a:ext cx="1799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Email</a:t>
            </a:r>
          </a:p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Nome referente</a:t>
            </a:r>
          </a:p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Azienda concorrente</a:t>
            </a:r>
          </a:p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Contatto </a:t>
            </a:r>
            <a:r>
              <a:rPr lang="it-IT" sz="1200" dirty="0" err="1">
                <a:latin typeface="Montserrat" panose="020B0604020202020204" charset="0"/>
              </a:rPr>
              <a:t>Linkedin</a:t>
            </a:r>
            <a:endParaRPr lang="it-IT" sz="1200" dirty="0">
              <a:latin typeface="Montserrat" panose="020B060402020202020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397597" y="4968754"/>
            <a:ext cx="109637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67" b="1" u="sng" dirty="0">
                <a:solidFill>
                  <a:srgbClr val="FF0000"/>
                </a:solidFill>
              </a:rPr>
              <a:t>Ottenere: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4510672" y="5162059"/>
            <a:ext cx="1772516" cy="72493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4496622" y="5201360"/>
            <a:ext cx="17994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05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Invio presentazione aziendale tramite email (con </a:t>
            </a:r>
            <a:r>
              <a:rPr lang="it-IT" sz="1050" dirty="0" err="1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check</a:t>
            </a:r>
            <a:r>
              <a:rPr lang="it-IT" sz="105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 GDPR)</a:t>
            </a:r>
          </a:p>
        </p:txBody>
      </p:sp>
      <p:sp>
        <p:nvSpPr>
          <p:cNvPr id="79" name="Parentesi graffa chiusa 78"/>
          <p:cNvSpPr/>
          <p:nvPr/>
        </p:nvSpPr>
        <p:spPr>
          <a:xfrm>
            <a:off x="11268424" y="3788754"/>
            <a:ext cx="610615" cy="154662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80" name="Connettore 1 79"/>
          <p:cNvCxnSpPr/>
          <p:nvPr/>
        </p:nvCxnSpPr>
        <p:spPr>
          <a:xfrm flipV="1">
            <a:off x="11879039" y="3531145"/>
            <a:ext cx="0" cy="10311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 flipH="1">
            <a:off x="4016446" y="3531145"/>
            <a:ext cx="786259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tangolo 87"/>
          <p:cNvSpPr/>
          <p:nvPr/>
        </p:nvSpPr>
        <p:spPr>
          <a:xfrm>
            <a:off x="2200125" y="3278563"/>
            <a:ext cx="1684160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2077656" y="3351631"/>
            <a:ext cx="192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cxnSp>
        <p:nvCxnSpPr>
          <p:cNvPr id="91" name="Connettore 2 90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 flipV="1">
            <a:off x="3000811" y="2507344"/>
            <a:ext cx="791" cy="6630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162;p10"/>
          <p:cNvSpPr txBox="1">
            <a:spLocks/>
          </p:cNvSpPr>
          <p:nvPr/>
        </p:nvSpPr>
        <p:spPr>
          <a:xfrm>
            <a:off x="651622" y="93939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kern="0" dirty="0">
                <a:solidFill>
                  <a:srgbClr val="061E3A"/>
                </a:solidFill>
                <a:latin typeface="Montserrat"/>
              </a:rPr>
              <a:t>SISTEMA DI VENDITA PROFESSIONALE: IL FUNNEL</a:t>
            </a: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>
            <a:off x="3821283" y="5402982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>
            <a:off x="3812563" y="6275200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/>
          <p:cNvSpPr/>
          <p:nvPr/>
        </p:nvSpPr>
        <p:spPr>
          <a:xfrm>
            <a:off x="4510672" y="6001626"/>
            <a:ext cx="1772516" cy="49784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4510672" y="6035315"/>
            <a:ext cx="176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Messaggio di follow-up su </a:t>
            </a:r>
            <a:r>
              <a:rPr lang="it-IT" sz="1200" dirty="0" err="1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Linkedin</a:t>
            </a:r>
            <a:endParaRPr lang="it-IT" sz="1200" dirty="0">
              <a:solidFill>
                <a:srgbClr val="061E3A"/>
              </a:solidFill>
              <a:latin typeface="Montserrat"/>
              <a:ea typeface="IBM Plex Sans Light"/>
              <a:cs typeface="IBM Plex Sans Light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4496622" y="4285408"/>
            <a:ext cx="1684160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  <a:stCxn id="71" idx="0"/>
            <a:endCxn id="81" idx="2"/>
          </p:cNvCxnSpPr>
          <p:nvPr/>
        </p:nvCxnSpPr>
        <p:spPr>
          <a:xfrm flipH="1" flipV="1">
            <a:off x="5338702" y="4861151"/>
            <a:ext cx="58228" cy="3009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4495578" y="4325573"/>
            <a:ext cx="16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 flipV="1">
            <a:off x="3648891" y="2484367"/>
            <a:ext cx="1262167" cy="17677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>
            <a:off x="6161197" y="4551860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34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61" grpId="0" animBg="1"/>
      <p:bldP spid="60" grpId="0" animBg="1"/>
      <p:bldP spid="59" grpId="0" animBg="1"/>
      <p:bldP spid="46" grpId="0" animBg="1"/>
      <p:bldP spid="9" grpId="0"/>
      <p:bldP spid="10" grpId="0"/>
      <p:bldP spid="11" grpId="0"/>
      <p:bldP spid="12" grpId="0"/>
      <p:bldP spid="14" grpId="0"/>
      <p:bldP spid="16" grpId="0"/>
      <p:bldP spid="18" grpId="0"/>
      <p:bldP spid="19" grpId="0"/>
      <p:bldP spid="21" grpId="0"/>
      <p:bldP spid="22" grpId="0"/>
      <p:bldP spid="23" grpId="0"/>
      <p:bldP spid="38" grpId="0"/>
      <p:bldP spid="68" grpId="0" animBg="1"/>
      <p:bldP spid="50" grpId="0"/>
      <p:bldP spid="53" grpId="0"/>
      <p:bldP spid="71" grpId="0" animBg="1"/>
      <p:bldP spid="72" grpId="0"/>
      <p:bldP spid="79" grpId="0" animBg="1"/>
      <p:bldP spid="88" grpId="0" animBg="1"/>
      <p:bldP spid="89" grpId="0"/>
      <p:bldP spid="77" grpId="0" animBg="1"/>
      <p:bldP spid="78" grpId="0"/>
      <p:bldP spid="81" grpId="0" animBg="1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85690" y="190411"/>
            <a:ext cx="10888756" cy="101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ECCO I RISULTATI UTILIZZANDO IL SISTEMA DI VENDITA PROFESSIONALE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85754"/>
              </p:ext>
            </p:extLst>
          </p:nvPr>
        </p:nvGraphicFramePr>
        <p:xfrm>
          <a:off x="3162662" y="2282196"/>
          <a:ext cx="5518332" cy="19364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1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42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SISTEMA DI VENDITA PROFESSIONALE</a:t>
                      </a:r>
                    </a:p>
                    <a:p>
                      <a:pPr algn="ctr"/>
                      <a:r>
                        <a:rPr lang="it-IT" dirty="0"/>
                        <a:t>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108 SEDI LEGALI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128 SEDI OPERATIVE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85690" y="190412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ECCO I 2 SISTEMI DI VENDITA A CONFRONTO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98705"/>
              </p:ext>
            </p:extLst>
          </p:nvPr>
        </p:nvGraphicFramePr>
        <p:xfrm>
          <a:off x="1763485" y="1176535"/>
          <a:ext cx="8382000" cy="44438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09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SISTEMA DI VENDITA A</a:t>
                      </a:r>
                      <a:r>
                        <a:rPr lang="it-IT" baseline="0" dirty="0"/>
                        <a:t> FREDDO</a:t>
                      </a:r>
                    </a:p>
                    <a:p>
                      <a:pPr algn="ctr"/>
                      <a:r>
                        <a:rPr lang="it-IT" baseline="0" dirty="0"/>
                        <a:t>(2019)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SISTEMA DI VENDITA PROFESSIONALE</a:t>
                      </a:r>
                    </a:p>
                    <a:p>
                      <a:pPr algn="ctr"/>
                      <a:r>
                        <a:rPr lang="it-IT" dirty="0"/>
                        <a:t> 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085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commerciali </a:t>
                      </a:r>
                    </a:p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867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 commerciali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85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Visite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porta a porta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867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Funnel</a:t>
                      </a:r>
                      <a:r>
                        <a:rPr lang="it-IT" sz="1867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di vendita ben definito</a:t>
                      </a:r>
                    </a:p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it-IT" sz="1867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085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Zero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867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Marketing a risposta diretta ben strutturato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085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74 SEDI LEGALI</a:t>
                      </a:r>
                    </a:p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79 SEDI OPERATIVE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108 SEDI LEGALI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128 SEDI OPERATIVE</a:t>
                      </a:r>
                    </a:p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5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59565" y="46246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COME SI VALUTANO I RISULTATI DI OGNI COMMERCIALE?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6" name="Google Shape;216;p9"/>
          <p:cNvSpPr txBox="1"/>
          <p:nvPr/>
        </p:nvSpPr>
        <p:spPr>
          <a:xfrm>
            <a:off x="1007420" y="1562797"/>
            <a:ext cx="10640901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dirty="0">
                <a:latin typeface="Montserrat"/>
                <a:ea typeface="Montserrat"/>
                <a:cs typeface="Montserrat"/>
                <a:sym typeface="Montserrat"/>
              </a:rPr>
              <a:t>L’unica vera cartina al tornasole per un commerciale è il </a:t>
            </a:r>
            <a:r>
              <a:rPr lang="it-IT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RISULTATO!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lang="it-IT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dirty="0">
                <a:latin typeface="Montserrat"/>
                <a:ea typeface="Montserrat"/>
                <a:cs typeface="Montserrat"/>
                <a:sym typeface="Montserrat"/>
              </a:rPr>
              <a:t>Come si tiene monitorato?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lang="it-IT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dirty="0">
                <a:latin typeface="Montserrat"/>
                <a:ea typeface="Montserrat"/>
                <a:cs typeface="Montserrat"/>
                <a:sym typeface="Montserrat"/>
              </a:rPr>
              <a:t>Analizzando ogni singola fase della vendita che viene svolta da quando alza la cornetta fino a quando i distributori vengono installati presso il nuovo cliente.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lang="it-IT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0" name="Picture 2" descr="Torna il Job Meeting Torino: le aziende incontrano chi cerca lavo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53" y="3649482"/>
            <a:ext cx="2426377" cy="1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87" y="3649482"/>
            <a:ext cx="1851121" cy="1600893"/>
          </a:xfrm>
          <a:prstGeom prst="rect">
            <a:avLst/>
          </a:prstGeom>
        </p:spPr>
      </p:pic>
      <p:pic>
        <p:nvPicPr>
          <p:cNvPr id="2052" name="Picture 4" descr="Call center: illecito il controllo mediante il gestionale. - Tonucci &amp;  Partne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4"/>
          <a:stretch/>
        </p:blipFill>
        <p:spPr bwMode="auto">
          <a:xfrm>
            <a:off x="1711175" y="3649482"/>
            <a:ext cx="1588233" cy="1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3415061" y="4342031"/>
            <a:ext cx="703217" cy="19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204377" y="4342030"/>
            <a:ext cx="659464" cy="19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89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it-IT"/>
              <a:pPr algn="ctr"/>
              <a:t>2</a:t>
            </a:fld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4294967295"/>
          </p:nvPr>
        </p:nvSpPr>
        <p:spPr>
          <a:xfrm>
            <a:off x="3494516" y="752914"/>
            <a:ext cx="6048177" cy="117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507987">
              <a:spcBef>
                <a:spcPts val="800"/>
              </a:spcBef>
            </a:pPr>
            <a:r>
              <a:rPr lang="it-IT" sz="3733">
                <a:latin typeface="Montserrat"/>
                <a:ea typeface="Montserrat"/>
                <a:cs typeface="Montserrat"/>
                <a:sym typeface="Montserrat"/>
              </a:rPr>
              <a:t>PROGRAMMA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3372596" y="1979491"/>
            <a:ext cx="7677068" cy="318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83333"/>
              </a:lnSpc>
            </a:pPr>
            <a:endParaRPr sz="2400" dirty="0"/>
          </a:p>
          <a:p>
            <a:pPr>
              <a:lnSpc>
                <a:spcPct val="83333"/>
              </a:lnSpc>
            </a:pPr>
            <a:r>
              <a:rPr lang="it-IT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9.30 – 11.00 	          Prima sessione</a:t>
            </a:r>
          </a:p>
          <a:p>
            <a:pPr>
              <a:lnSpc>
                <a:spcPct val="83333"/>
              </a:lnSpc>
            </a:pPr>
            <a:endParaRPr lang="it-IT" sz="2400" dirty="0">
              <a:latin typeface="Montserrat"/>
              <a:sym typeface="Montserrat"/>
            </a:endParaRPr>
          </a:p>
          <a:p>
            <a:pPr>
              <a:lnSpc>
                <a:spcPct val="83333"/>
              </a:lnSpc>
            </a:pPr>
            <a:r>
              <a:rPr lang="it-IT" sz="2400" dirty="0">
                <a:latin typeface="Montserrat"/>
                <a:sym typeface="Montserrat"/>
              </a:rPr>
              <a:t>11.00 - 11.15  	Pausa</a:t>
            </a:r>
            <a:endParaRPr sz="2400" dirty="0"/>
          </a:p>
          <a:p>
            <a:pPr>
              <a:lnSpc>
                <a:spcPct val="83333"/>
              </a:lnSpc>
            </a:pPr>
            <a:endParaRPr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83333"/>
              </a:lnSpc>
            </a:pPr>
            <a:r>
              <a:rPr lang="it-IT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11.15 – 13.30 	Seconda sessione</a:t>
            </a:r>
            <a:endParaRPr lang="it-IT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83333"/>
              </a:lnSpc>
            </a:pPr>
            <a:endParaRPr lang="it-IT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83333"/>
              </a:lnSpc>
            </a:pP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13.30 – 14.30           Pranzo</a:t>
            </a:r>
          </a:p>
          <a:p>
            <a:pPr>
              <a:lnSpc>
                <a:spcPct val="83333"/>
              </a:lnSpc>
            </a:pPr>
            <a:endParaRPr lang="it-IT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83333"/>
              </a:lnSpc>
            </a:pPr>
            <a:r>
              <a:rPr lang="it-IT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15.30 – 17.00           Terza sessione</a:t>
            </a:r>
            <a:endParaRPr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420173" y="4308798"/>
            <a:ext cx="2173051" cy="1718664"/>
            <a:chOff x="2595501" y="3253725"/>
            <a:chExt cx="720142" cy="580740"/>
          </a:xfrm>
        </p:grpSpPr>
        <p:sp>
          <p:nvSpPr>
            <p:cNvPr id="60" name="Google Shape;60;p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74684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655062" y="34436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ECCO I DATI DA METTERE IN RELAZIONE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6" name="Google Shape;216;p9"/>
          <p:cNvSpPr txBox="1"/>
          <p:nvPr/>
        </p:nvSpPr>
        <p:spPr>
          <a:xfrm>
            <a:off x="89165" y="2793065"/>
            <a:ext cx="3568435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Telefonate effettuate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endParaRPr lang="it-IT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- Appuntamenti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35C6BA-96C6-4454-A85E-A56B39C0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19" y="5496371"/>
            <a:ext cx="9281964" cy="6553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2288328-D1C0-4D39-A8DA-0A9568DAF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064" y="1179248"/>
            <a:ext cx="7773250" cy="38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3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7;p17"/>
          <p:cNvSpPr txBox="1"/>
          <p:nvPr/>
        </p:nvSpPr>
        <p:spPr>
          <a:xfrm>
            <a:off x="3101190" y="4125686"/>
            <a:ext cx="6181208" cy="91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DELLA PAUSA!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906" y="742602"/>
            <a:ext cx="9282311" cy="277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70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837" y="4284688"/>
            <a:ext cx="1002326" cy="357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1B248-26CD-4C0D-A9C1-CEAEF1D895DD}"/>
              </a:ext>
            </a:extLst>
          </p:cNvPr>
          <p:cNvSpPr txBox="1"/>
          <p:nvPr/>
        </p:nvSpPr>
        <p:spPr>
          <a:xfrm>
            <a:off x="4522698" y="6026651"/>
            <a:ext cx="1010599" cy="256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it-IT" sz="1067" kern="0" dirty="0">
              <a:solidFill>
                <a:srgbClr val="000000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CBA922-6A98-430E-A186-F6A0C4A5E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813727"/>
            <a:ext cx="8252387" cy="3470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22954"/>
      </p:ext>
    </p:extLst>
  </p:cSld>
  <p:clrMapOvr>
    <a:masterClrMapping/>
  </p:clrMapOvr>
  <p:transition advTm="378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59565" y="46246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IL MACININO DELLE VENDITE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851053" y="2616055"/>
            <a:ext cx="12964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Affinità</a:t>
            </a:r>
            <a:endParaRPr kumimoji="0" lang="it-IT" alt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851053" y="3296472"/>
            <a:ext cx="1686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Esplorazione</a:t>
            </a:r>
            <a:endParaRPr kumimoji="0" lang="it-IT" alt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851053" y="3934849"/>
            <a:ext cx="1869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Stimolazione</a:t>
            </a:r>
            <a:endParaRPr kumimoji="0" lang="it-IT" alt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790955" y="4596051"/>
            <a:ext cx="2713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Prescrizione del servizio</a:t>
            </a:r>
            <a:endParaRPr kumimoji="0" lang="it-IT" alt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790955" y="5191531"/>
            <a:ext cx="2530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Superamento</a:t>
            </a:r>
            <a:r>
              <a:rPr kumimoji="0" lang="it-IT" altLang="it-IT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obiezioni</a:t>
            </a:r>
            <a:endParaRPr kumimoji="0" lang="it-IT" alt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ccia a sinistra 24"/>
          <p:cNvSpPr/>
          <p:nvPr/>
        </p:nvSpPr>
        <p:spPr>
          <a:xfrm>
            <a:off x="6540139" y="5310061"/>
            <a:ext cx="1930160" cy="220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790955" y="5815395"/>
            <a:ext cx="22801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Definizione accordo</a:t>
            </a:r>
            <a:endParaRPr kumimoji="0" lang="it-IT" altLang="it-IT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ccia bidirezionale orizzontale 26"/>
          <p:cNvSpPr/>
          <p:nvPr/>
        </p:nvSpPr>
        <p:spPr>
          <a:xfrm>
            <a:off x="2725784" y="1286709"/>
            <a:ext cx="3814354" cy="486345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4217212" y="1340030"/>
            <a:ext cx="83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sforzo</a:t>
            </a:r>
          </a:p>
        </p:txBody>
      </p:sp>
      <p:sp>
        <p:nvSpPr>
          <p:cNvPr id="29" name="Freccia a sinistra 28"/>
          <p:cNvSpPr/>
          <p:nvPr/>
        </p:nvSpPr>
        <p:spPr>
          <a:xfrm>
            <a:off x="6540138" y="4705835"/>
            <a:ext cx="1915078" cy="220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sinistra 29"/>
          <p:cNvSpPr/>
          <p:nvPr/>
        </p:nvSpPr>
        <p:spPr>
          <a:xfrm>
            <a:off x="6308764" y="5933925"/>
            <a:ext cx="2161535" cy="220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sinistra 30"/>
          <p:cNvSpPr/>
          <p:nvPr/>
        </p:nvSpPr>
        <p:spPr>
          <a:xfrm>
            <a:off x="6871063" y="2659932"/>
            <a:ext cx="1584153" cy="220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sinistra 31"/>
          <p:cNvSpPr/>
          <p:nvPr/>
        </p:nvSpPr>
        <p:spPr>
          <a:xfrm>
            <a:off x="6540138" y="3425038"/>
            <a:ext cx="1915078" cy="220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sinistra 32"/>
          <p:cNvSpPr/>
          <p:nvPr/>
        </p:nvSpPr>
        <p:spPr>
          <a:xfrm>
            <a:off x="6540139" y="4053379"/>
            <a:ext cx="1930160" cy="220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Picture 2" descr="https://lh4.googleusercontent.com/bBL-ZGDTVRvV6cbGzJlk_ndCjyokE8684a_mXnqo7wHtNWYiIhGpnR4rIvwGpRg4yObOEyJpSvu8EQzJ1lZka5c58rh1R8gnXn8Sk_k7QIajvzxA11UNs901SbogF7xzQuqjx7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7922" r="9540" b="7867"/>
          <a:stretch/>
        </p:blipFill>
        <p:spPr bwMode="auto">
          <a:xfrm>
            <a:off x="2725784" y="1842430"/>
            <a:ext cx="3814354" cy="44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0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759565" y="46246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LA FASE DELL’AFFINITÀ: POKER D’ASSI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6" name="Segnaposto contenuto 41">
            <a:extLst>
              <a:ext uri="{FF2B5EF4-FFF2-40B4-BE49-F238E27FC236}">
                <a16:creationId xmlns:a16="http://schemas.microsoft.com/office/drawing/2014/main" id="{5A6AC7B6-93F6-4FDF-BF8F-E6352C1AA538}"/>
              </a:ext>
            </a:extLst>
          </p:cNvPr>
          <p:cNvSpPr txBox="1">
            <a:spLocks/>
          </p:cNvSpPr>
          <p:nvPr/>
        </p:nvSpPr>
        <p:spPr>
          <a:xfrm>
            <a:off x="490267" y="1978024"/>
            <a:ext cx="5770833" cy="43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 algn="ctr">
              <a:buFont typeface="IBM Plex Sans Light"/>
              <a:buNone/>
            </a:pPr>
            <a:r>
              <a:rPr lang="it-IT" sz="3200" b="1" kern="0" dirty="0">
                <a:solidFill>
                  <a:srgbClr val="FF0000"/>
                </a:solidFill>
                <a:latin typeface="Montserrat" panose="00000500000000000000" pitchFamily="50" charset="0"/>
              </a:rPr>
              <a:t>IL POKER DELL’AFFINITÀ</a:t>
            </a:r>
          </a:p>
          <a:p>
            <a:pPr marL="0" indent="0" algn="ctr">
              <a:buFont typeface="IBM Plex Sans Light"/>
              <a:buNone/>
            </a:pPr>
            <a:endParaRPr lang="it-IT" sz="3200" b="1" kern="0" dirty="0">
              <a:solidFill>
                <a:srgbClr val="FF0000"/>
              </a:solidFill>
              <a:latin typeface="Montserrat" panose="00000500000000000000" pitchFamily="50" charset="0"/>
            </a:endParaRPr>
          </a:p>
          <a:p>
            <a:pPr marL="0" indent="0" algn="ctr">
              <a:buFont typeface="IBM Plex Sans Light"/>
              <a:buNone/>
            </a:pPr>
            <a:r>
              <a:rPr lang="it-IT" sz="3200" b="1" kern="0" dirty="0">
                <a:solidFill>
                  <a:schemeClr val="tx1"/>
                </a:solidFill>
                <a:latin typeface="Montserrat" panose="00000500000000000000" pitchFamily="50" charset="0"/>
              </a:rPr>
              <a:t>FAMIGLIA</a:t>
            </a:r>
          </a:p>
          <a:p>
            <a:pPr marL="0" indent="0" algn="ctr">
              <a:buFont typeface="IBM Plex Sans Light"/>
              <a:buNone/>
            </a:pPr>
            <a:r>
              <a:rPr lang="it-IT" sz="3200" b="1" kern="0" dirty="0">
                <a:solidFill>
                  <a:schemeClr val="tx1"/>
                </a:solidFill>
                <a:latin typeface="Montserrat" panose="00000500000000000000" pitchFamily="50" charset="0"/>
              </a:rPr>
              <a:t>LAVORO</a:t>
            </a:r>
          </a:p>
          <a:p>
            <a:pPr marL="0" indent="0" algn="ctr">
              <a:buFont typeface="IBM Plex Sans Light"/>
              <a:buNone/>
            </a:pPr>
            <a:r>
              <a:rPr lang="it-IT" sz="3200" b="1" kern="0" dirty="0">
                <a:solidFill>
                  <a:schemeClr val="tx1"/>
                </a:solidFill>
                <a:latin typeface="Montserrat" panose="00000500000000000000" pitchFamily="50" charset="0"/>
              </a:rPr>
              <a:t>HOBBIES</a:t>
            </a:r>
          </a:p>
          <a:p>
            <a:pPr marL="0" indent="0" algn="ctr">
              <a:buFont typeface="IBM Plex Sans Light"/>
              <a:buNone/>
            </a:pPr>
            <a:r>
              <a:rPr lang="it-IT" sz="3200" b="1" kern="0" dirty="0">
                <a:solidFill>
                  <a:schemeClr val="tx1"/>
                </a:solidFill>
                <a:latin typeface="Montserrat" panose="00000500000000000000" pitchFamily="50" charset="0"/>
              </a:rPr>
              <a:t>DENARO</a:t>
            </a:r>
            <a:endParaRPr lang="it-IT" sz="32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6983EC-4737-4AA4-A1EF-89542D0A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182" y="2392362"/>
            <a:ext cx="4013418" cy="29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229319" y="277749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LA FASE DELL’AFFINITÀ: ASSO DI CUORI - FAMIGLIA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7" name="Segnaposto contenuto 41">
            <a:extLst>
              <a:ext uri="{FF2B5EF4-FFF2-40B4-BE49-F238E27FC236}">
                <a16:creationId xmlns:a16="http://schemas.microsoft.com/office/drawing/2014/main" id="{F742F3A1-9D01-41AB-987C-963D834F8F5B}"/>
              </a:ext>
            </a:extLst>
          </p:cNvPr>
          <p:cNvSpPr txBox="1">
            <a:spLocks/>
          </p:cNvSpPr>
          <p:nvPr/>
        </p:nvSpPr>
        <p:spPr>
          <a:xfrm>
            <a:off x="391536" y="1520855"/>
            <a:ext cx="11624813" cy="433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buFont typeface="IBM Plex Sans Light"/>
              <a:buNone/>
              <a:defRPr/>
            </a:pPr>
            <a:r>
              <a:rPr lang="it-IT" sz="4600" b="1" kern="0" dirty="0">
                <a:solidFill>
                  <a:srgbClr val="FF0000"/>
                </a:solidFill>
                <a:latin typeface="Montserrat" panose="00000500000000000000" pitchFamily="50" charset="0"/>
              </a:rPr>
              <a:t>OSSERVA BENE L’AMBIENTE (UFFICIO) O LE FOTO O STORIES SUI SOCIAL</a:t>
            </a:r>
          </a:p>
          <a:p>
            <a:pPr marL="0" indent="0">
              <a:buFont typeface="IBM Plex Sans Light"/>
              <a:buNone/>
              <a:defRPr/>
            </a:pPr>
            <a:r>
              <a:rPr lang="it-IT" sz="4600" b="1" kern="0" dirty="0">
                <a:solidFill>
                  <a:srgbClr val="FF0000"/>
                </a:solidFill>
                <a:latin typeface="Montserrat" panose="00000500000000000000" pitchFamily="50" charset="0"/>
              </a:rPr>
              <a:t>POI EVENTUALMENTE QUESTE SONO LE DOMANDE O AFFERMAZIONI UTILI SE TROVI FOTO DI FAMIGLIA…</a:t>
            </a:r>
          </a:p>
          <a:p>
            <a:pPr marL="0" indent="0">
              <a:buFont typeface="IBM Plex Sans Light"/>
              <a:buNone/>
              <a:defRPr/>
            </a:pPr>
            <a:endParaRPr lang="it-IT" sz="1600" b="1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0" indent="0">
              <a:buFont typeface="IBM Plex Sans Light"/>
              <a:buNone/>
              <a:defRPr/>
            </a:pPr>
            <a:r>
              <a:rPr lang="it-IT" sz="4300" b="1" u="sng" kern="0" dirty="0">
                <a:solidFill>
                  <a:schemeClr val="tx1"/>
                </a:solidFill>
                <a:latin typeface="Montserrat" panose="00000500000000000000" pitchFamily="50" charset="0"/>
              </a:rPr>
              <a:t>1- SE L’AMBIENTE È RIVELATORE!</a:t>
            </a:r>
          </a:p>
          <a:p>
            <a:pPr marL="0" indent="0">
              <a:buFont typeface="IBM Plex Sans Light"/>
              <a:buNone/>
              <a:defRPr/>
            </a:pPr>
            <a:endParaRPr lang="it-IT" sz="37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571500" indent="-571500">
              <a:defRPr/>
            </a:pPr>
            <a:r>
              <a:rPr lang="it-IT" sz="4300" kern="0" dirty="0">
                <a:solidFill>
                  <a:schemeClr val="tx1"/>
                </a:solidFill>
                <a:latin typeface="Montserrat" panose="00000500000000000000" pitchFamily="50" charset="0"/>
              </a:rPr>
              <a:t>“Ma che bel quadro! Chi sono?” </a:t>
            </a:r>
          </a:p>
          <a:p>
            <a:pPr marL="0" indent="0">
              <a:buFont typeface="IBM Plex Sans Light"/>
              <a:buNone/>
              <a:defRPr/>
            </a:pPr>
            <a:endParaRPr lang="it-IT" sz="37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0" indent="0">
              <a:buFont typeface="IBM Plex Sans Light"/>
              <a:buNone/>
              <a:defRPr/>
            </a:pPr>
            <a:r>
              <a:rPr lang="it-IT" sz="4300" b="1" u="sng" kern="0" dirty="0">
                <a:solidFill>
                  <a:schemeClr val="tx1"/>
                </a:solidFill>
                <a:latin typeface="Montserrat" panose="00000500000000000000" pitchFamily="50" charset="0"/>
              </a:rPr>
              <a:t>2- SE I SOCIAL SONO RIVELATORI!</a:t>
            </a:r>
          </a:p>
          <a:p>
            <a:pPr marL="0" indent="0">
              <a:buFont typeface="IBM Plex Sans Light"/>
              <a:buNone/>
              <a:defRPr/>
            </a:pPr>
            <a:endParaRPr lang="it-IT" sz="3700" b="1" u="sng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571500" indent="-571500">
              <a:defRPr/>
            </a:pPr>
            <a:r>
              <a:rPr lang="it-IT" sz="4300" kern="0" dirty="0">
                <a:solidFill>
                  <a:schemeClr val="tx1"/>
                </a:solidFill>
                <a:latin typeface="Montserrat" panose="00000500000000000000" pitchFamily="50" charset="0"/>
              </a:rPr>
              <a:t> “Ho visto la storia su… hai passato una bella giornata/serata in famiglia ieri!” </a:t>
            </a:r>
          </a:p>
          <a:p>
            <a:pPr marL="0" indent="0">
              <a:buFont typeface="IBM Plex Sans Light"/>
              <a:buNone/>
              <a:defRPr/>
            </a:pPr>
            <a:endParaRPr lang="it-IT" sz="37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0" indent="0">
              <a:buFont typeface="IBM Plex Sans Light"/>
              <a:buNone/>
              <a:defRPr/>
            </a:pPr>
            <a:r>
              <a:rPr lang="it-IT" sz="4300" b="1" u="sng" kern="0" dirty="0">
                <a:solidFill>
                  <a:schemeClr val="tx1"/>
                </a:solidFill>
                <a:latin typeface="Montserrat" panose="00000500000000000000" pitchFamily="50" charset="0"/>
              </a:rPr>
              <a:t>Se in mano hai l’asso di Cuori insisti qui, il discorso si svilupperà piacevolmente… altrimenti passa all’asso di Quadri (lavoro)!</a:t>
            </a:r>
          </a:p>
          <a:p>
            <a:pPr marL="0" indent="0">
              <a:buFont typeface="IBM Plex Sans Light"/>
              <a:buNone/>
              <a:defRPr/>
            </a:pPr>
            <a:endParaRPr lang="it-IT" sz="37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0" indent="0">
              <a:buFont typeface="IBM Plex Sans Light"/>
              <a:buNone/>
              <a:defRPr/>
            </a:pPr>
            <a:r>
              <a:rPr lang="it-IT" sz="4300" b="1" kern="0" dirty="0">
                <a:solidFill>
                  <a:schemeClr val="tx1"/>
                </a:solidFill>
                <a:latin typeface="Montserrat" panose="00000500000000000000" pitchFamily="50" charset="0"/>
              </a:rPr>
              <a:t>…E QUESTA AFFERMAZIONE CON TANTO DI DOMANDA TI PERMETTERÀ  DI FARLO!</a:t>
            </a:r>
          </a:p>
          <a:p>
            <a:pPr marL="0" indent="0">
              <a:buFont typeface="IBM Plex Sans Light"/>
              <a:buNone/>
              <a:defRPr/>
            </a:pPr>
            <a:endParaRPr lang="it-IT" sz="37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0" indent="0">
              <a:buFont typeface="IBM Plex Sans Light"/>
              <a:buNone/>
              <a:defRPr/>
            </a:pPr>
            <a:r>
              <a:rPr lang="it-IT" sz="4300" b="1" kern="0" dirty="0">
                <a:solidFill>
                  <a:srgbClr val="00B050"/>
                </a:solidFill>
                <a:latin typeface="Montserrat" panose="00000500000000000000" pitchFamily="50" charset="0"/>
              </a:rPr>
              <a:t>“Certo che con il ruolo/l’impegno che hai qui in azienda trovare del tempo per la famiglia è durissima! Tu ci riesci facilmente?”</a:t>
            </a:r>
          </a:p>
          <a:p>
            <a:pPr marL="514350" indent="-514350">
              <a:buFont typeface="IBM Plex Sans Light"/>
              <a:buNone/>
              <a:defRPr/>
            </a:pPr>
            <a:endParaRPr lang="it-IT" sz="1600" kern="0" dirty="0">
              <a:solidFill>
                <a:srgbClr val="0047BA"/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IBM Plex Sans Light"/>
              <a:buNone/>
              <a:defRPr/>
            </a:pPr>
            <a:endParaRPr lang="it-IT" sz="1600" kern="0" dirty="0">
              <a:solidFill>
                <a:srgbClr val="0047BA"/>
              </a:solidFill>
              <a:latin typeface="Montserrat" panose="00000500000000000000" pitchFamily="50" charset="0"/>
            </a:endParaRPr>
          </a:p>
        </p:txBody>
      </p:sp>
      <p:pic>
        <p:nvPicPr>
          <p:cNvPr id="2050" name="Picture 2" descr="File:01 Asso di cuori.jp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332" y="1520855"/>
            <a:ext cx="893816" cy="12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in giù 2"/>
          <p:cNvSpPr/>
          <p:nvPr/>
        </p:nvSpPr>
        <p:spPr>
          <a:xfrm>
            <a:off x="5468983" y="5956663"/>
            <a:ext cx="644434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 descr="Famiglia felice: 10 attività divertentissime per fare pratica | Vanity Fair  It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67" y="209791"/>
            <a:ext cx="1470146" cy="11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207485" y="372688"/>
            <a:ext cx="8936515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LA FASE DELL’AFFINITÀ: ASSO DI FIORI - LAVORO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8" name="Segnaposto contenuto 41">
            <a:extLst>
              <a:ext uri="{FF2B5EF4-FFF2-40B4-BE49-F238E27FC236}">
                <a16:creationId xmlns:a16="http://schemas.microsoft.com/office/drawing/2014/main" id="{2352F32C-0218-44E1-B347-FE464B1F36BC}"/>
              </a:ext>
            </a:extLst>
          </p:cNvPr>
          <p:cNvSpPr txBox="1">
            <a:spLocks/>
          </p:cNvSpPr>
          <p:nvPr/>
        </p:nvSpPr>
        <p:spPr>
          <a:xfrm>
            <a:off x="391536" y="1471286"/>
            <a:ext cx="11624813" cy="433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 Light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lnSpc>
                <a:spcPct val="170000"/>
              </a:lnSpc>
              <a:buFont typeface="IBM Plex Sans Light"/>
              <a:buNone/>
              <a:defRPr/>
            </a:pPr>
            <a:r>
              <a:rPr lang="it-IT" sz="1800" b="1" kern="0" dirty="0">
                <a:solidFill>
                  <a:srgbClr val="FF0000"/>
                </a:solidFill>
                <a:latin typeface="Montserrat" panose="00000500000000000000" pitchFamily="50" charset="0"/>
              </a:rPr>
              <a:t>OSSERVA BENE L’AMBIENTE (UFFICIO), LE FOTO E I CONTENUTI CHE SEGUE SU LINKEDIN, VISITA IL SITO, DIGITA IL SUO NOME SU GOOGLE, ATTINGI A STORIE INTERNE RELATIVE A QUEL CLIENTE O REFERENTE POI PONI QUESTE DOMANDE…</a:t>
            </a:r>
          </a:p>
          <a:p>
            <a:pPr marL="0" indent="0">
              <a:buFont typeface="IBM Plex Sans Light"/>
              <a:buNone/>
              <a:defRPr/>
            </a:pPr>
            <a:endParaRPr lang="it-IT" sz="1600" kern="0" dirty="0">
              <a:solidFill>
                <a:srgbClr val="0047BA"/>
              </a:solidFill>
              <a:latin typeface="Montserrat" panose="00000500000000000000" pitchFamily="50" charset="0"/>
            </a:endParaRPr>
          </a:p>
          <a:p>
            <a:pPr marL="285750" indent="-285750">
              <a:defRPr/>
            </a:pPr>
            <a:r>
              <a:rPr lang="it-IT" sz="1600" kern="0" dirty="0">
                <a:solidFill>
                  <a:schemeClr val="tx1"/>
                </a:solidFill>
                <a:latin typeface="Montserrat" panose="00000500000000000000" pitchFamily="50" charset="0"/>
              </a:rPr>
              <a:t>“Certo che 30 anni di storia aziendale non sono da tutti! Ma come è iniziata l’avventura di/in quest’azienda?”</a:t>
            </a:r>
          </a:p>
          <a:p>
            <a:pPr marL="285750" indent="-285750">
              <a:defRPr/>
            </a:pPr>
            <a:r>
              <a:rPr lang="it-IT" sz="1600" kern="0" dirty="0">
                <a:solidFill>
                  <a:schemeClr val="tx1"/>
                </a:solidFill>
                <a:latin typeface="Montserrat" panose="00000500000000000000" pitchFamily="50" charset="0"/>
              </a:rPr>
              <a:t>“Oggi ti occupi di… ti sei sempre occupato della stessa cosa da quando lavori qui?”</a:t>
            </a:r>
          </a:p>
          <a:p>
            <a:pPr marL="285750" indent="-285750">
              <a:defRPr/>
            </a:pPr>
            <a:r>
              <a:rPr lang="it-IT" sz="1600" kern="0" dirty="0">
                <a:solidFill>
                  <a:schemeClr val="tx1"/>
                </a:solidFill>
                <a:latin typeface="Montserrat" panose="00000500000000000000" pitchFamily="50" charset="0"/>
              </a:rPr>
              <a:t>“Ho visto sul sito quella notizia… come avete fatto a raggiungere quel traguardo?”</a:t>
            </a:r>
          </a:p>
          <a:p>
            <a:pPr marL="285750" indent="-285750">
              <a:defRPr/>
            </a:pPr>
            <a:r>
              <a:rPr lang="it-IT" sz="1600" kern="0" dirty="0">
                <a:solidFill>
                  <a:schemeClr val="tx1"/>
                </a:solidFill>
                <a:latin typeface="Montserrat" panose="00000500000000000000" pitchFamily="50" charset="0"/>
              </a:rPr>
              <a:t>“Ho visto che siete nati producendo… poi avete via via cambiato aria! Chi ha avuto l’intuizione? ”</a:t>
            </a:r>
          </a:p>
          <a:p>
            <a:pPr marL="514350" indent="-514350">
              <a:buFont typeface="IBM Plex Sans Light"/>
              <a:buNone/>
              <a:defRPr/>
            </a:pPr>
            <a:endParaRPr lang="it-IT" sz="16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IBM Plex Sans Light"/>
              <a:buNone/>
              <a:defRPr/>
            </a:pPr>
            <a:r>
              <a:rPr lang="it-IT" sz="1900" b="1" u="sng" kern="0" dirty="0">
                <a:solidFill>
                  <a:schemeClr val="tx1"/>
                </a:solidFill>
                <a:latin typeface="Montserrat" panose="00000500000000000000" pitchFamily="50" charset="0"/>
              </a:rPr>
              <a:t>Se in mano hai l’asso di Fiori insisti qui, il discorso si svilupperà piacevolmente… altrimenti cambia aria!</a:t>
            </a:r>
          </a:p>
          <a:p>
            <a:pPr marL="514350" indent="-514350">
              <a:buFont typeface="IBM Plex Sans Light"/>
              <a:buNone/>
              <a:defRPr/>
            </a:pPr>
            <a:endParaRPr lang="it-IT" sz="1600" u="sng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IBM Plex Sans Light"/>
              <a:buNone/>
              <a:defRPr/>
            </a:pPr>
            <a:r>
              <a:rPr lang="it-IT" sz="1600" b="1" kern="0" dirty="0">
                <a:solidFill>
                  <a:schemeClr val="tx1"/>
                </a:solidFill>
                <a:latin typeface="Montserrat" panose="00000500000000000000" pitchFamily="50" charset="0"/>
              </a:rPr>
              <a:t>…E QUESTA AFFERMAZIONE CON TANTO DI DOMANDA TI PERMETTERÀ  DI FARLO!</a:t>
            </a:r>
          </a:p>
          <a:p>
            <a:pPr marL="514350" indent="-514350">
              <a:buFont typeface="IBM Plex Sans Light"/>
              <a:buNone/>
              <a:defRPr/>
            </a:pPr>
            <a:endParaRPr lang="it-IT" sz="16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it-IT" sz="1600" b="1" kern="0" dirty="0">
                <a:solidFill>
                  <a:srgbClr val="00B050"/>
                </a:solidFill>
                <a:latin typeface="Montserrat" panose="00000500000000000000" pitchFamily="50" charset="0"/>
              </a:rPr>
              <a:t>“Lavorare, lavorare, lavorare… Preferisco il rumore del mare! A San Benedetto del Tronto c’è un monumento che scrive proprio così… Anche tu la pensi allo stesso modo?“ </a:t>
            </a:r>
          </a:p>
          <a:p>
            <a:pPr marL="0" indent="0">
              <a:buNone/>
              <a:defRPr/>
            </a:pPr>
            <a:endParaRPr lang="it-IT" sz="1300" kern="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IBM Plex Sans Light"/>
              <a:buNone/>
              <a:defRPr/>
            </a:pPr>
            <a:endParaRPr lang="it-IT" sz="1600" kern="0" dirty="0">
              <a:solidFill>
                <a:srgbClr val="0047BA"/>
              </a:solidFill>
              <a:latin typeface="Montserrat" panose="00000500000000000000" pitchFamily="50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88" y="77632"/>
            <a:ext cx="821772" cy="1129936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5468983" y="5956663"/>
            <a:ext cx="644434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 descr="Guadagnare con i distributori automatici: ecco come fare! | Venditore  Automa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11" y="0"/>
            <a:ext cx="1896989" cy="10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voromio - Agenzia per il lavo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68" y="592120"/>
            <a:ext cx="1424474" cy="9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5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346822" y="21862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LA FASE DELL’AFFINITÀ: ASSO DI PICCHE - HOBBIES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8" name="Segnaposto contenuto 41">
            <a:extLst>
              <a:ext uri="{FF2B5EF4-FFF2-40B4-BE49-F238E27FC236}">
                <a16:creationId xmlns:a16="http://schemas.microsoft.com/office/drawing/2014/main" id="{4DE2B831-4754-4561-B8AB-A7C7B61707BA}"/>
              </a:ext>
            </a:extLst>
          </p:cNvPr>
          <p:cNvSpPr txBox="1">
            <a:spLocks/>
          </p:cNvSpPr>
          <p:nvPr/>
        </p:nvSpPr>
        <p:spPr>
          <a:xfrm>
            <a:off x="346823" y="1337581"/>
            <a:ext cx="11139784" cy="4335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Montserrat" panose="00000500000000000000" pitchFamily="50" charset="0"/>
              </a:rPr>
              <a:t>OSSERVA BENE L’AMBIENTE (UFFICIO) O LE FOTO O STORIES SUI SOCIAL POI EVENTUALMENTE QUESTE SONO LE DOMANDE O AFFERMAZIONI UTILI SE TROVI FOTO RELATIVE AI SUOI HOBBIES…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dirty="0"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600" b="1" u="sng" dirty="0">
                <a:latin typeface="Montserrat" panose="00000500000000000000" pitchFamily="50" charset="0"/>
              </a:rPr>
              <a:t>1- SE L’AMBIENTE È RIVELATORE!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b="1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it-IT" sz="1600" dirty="0">
                <a:latin typeface="Montserrat" panose="00000500000000000000" pitchFamily="50" charset="0"/>
              </a:rPr>
              <a:t>“Ma che bel…! Sei appassionato?”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dirty="0"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600" b="1" u="sng" dirty="0">
                <a:latin typeface="Montserrat" panose="00000500000000000000" pitchFamily="50" charset="0"/>
              </a:rPr>
              <a:t>2- SE I SOCIAL SONO RIVELATORI!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b="1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it-IT" sz="1600" dirty="0">
                <a:latin typeface="Montserrat" panose="00000500000000000000" pitchFamily="50" charset="0"/>
              </a:rPr>
              <a:t> “Ho visto la storia su… hai passato una bella giornata/serata in… ieri!” </a:t>
            </a:r>
          </a:p>
          <a:p>
            <a:pPr marL="0" indent="0">
              <a:buNone/>
              <a:defRPr/>
            </a:pPr>
            <a:endParaRPr lang="it-IT" sz="1600" dirty="0"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900" b="1" u="sng" dirty="0">
                <a:latin typeface="Montserrat" panose="00000500000000000000" pitchFamily="50" charset="0"/>
              </a:rPr>
              <a:t>Se in mano hai l’asso di Picche insisti qui, il discorso si svilupperà piacevolmente… altrimenti cambia aria!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dirty="0">
              <a:latin typeface="Montserrat" panose="00000500000000000000" pitchFamily="50" charset="0"/>
            </a:endParaRPr>
          </a:p>
          <a:p>
            <a:pPr marL="514350" indent="-514350">
              <a:buNone/>
              <a:defRPr/>
            </a:pPr>
            <a:r>
              <a:rPr lang="it-IT" sz="1600" b="1" dirty="0">
                <a:latin typeface="Montserrat" panose="00000500000000000000" pitchFamily="50" charset="0"/>
              </a:rPr>
              <a:t>…E QUESTA AFFERMAZIONE CON TANTO DI DOMANDA TI PERMETTERÀ  DI FARLO!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dirty="0">
              <a:latin typeface="Montserrat" panose="00000500000000000000" pitchFamily="50" charset="0"/>
            </a:endParaRPr>
          </a:p>
          <a:p>
            <a:pPr marL="514350" indent="-514350">
              <a:buNone/>
              <a:defRPr/>
            </a:pPr>
            <a:r>
              <a:rPr lang="it-IT" sz="1600" b="1" dirty="0">
                <a:solidFill>
                  <a:srgbClr val="00B050"/>
                </a:solidFill>
                <a:latin typeface="Montserrat" panose="00000500000000000000" pitchFamily="50" charset="0"/>
              </a:rPr>
              <a:t>“</a:t>
            </a:r>
            <a:r>
              <a:rPr lang="it-IT" sz="1600" b="1" u="sng" dirty="0">
                <a:solidFill>
                  <a:srgbClr val="00B050"/>
                </a:solidFill>
                <a:latin typeface="Montserrat" panose="00000500000000000000" pitchFamily="50" charset="0"/>
              </a:rPr>
              <a:t>Si dice «farai due soldi ma fai una vitaccia!» Tu pensi che per i soldi ne vale la pena?</a:t>
            </a:r>
            <a:r>
              <a:rPr lang="it-IT" sz="1600" b="1" dirty="0">
                <a:solidFill>
                  <a:srgbClr val="00B050"/>
                </a:solidFill>
                <a:latin typeface="Montserrat" panose="00000500000000000000" pitchFamily="50" charset="0"/>
              </a:rPr>
              <a:t>’’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it-IT" sz="1600" dirty="0">
              <a:solidFill>
                <a:srgbClr val="0047BA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5468983" y="5956663"/>
            <a:ext cx="644434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 descr="File:40 Asso di picche.jp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24" y="83525"/>
            <a:ext cx="803614" cy="11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sca sportiva, si parte il 27 marzo | Cronache Macerat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38" y="111459"/>
            <a:ext cx="1411968" cy="9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158674" y="290538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LA FASE DELL’AFFINITÀ: ASSO DI QUADRI - DENARO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8" name="Segnaposto contenuto 41">
            <a:extLst>
              <a:ext uri="{FF2B5EF4-FFF2-40B4-BE49-F238E27FC236}">
                <a16:creationId xmlns:a16="http://schemas.microsoft.com/office/drawing/2014/main" id="{5C1F1C18-B2C0-4898-A014-B5C6F069CAD7}"/>
              </a:ext>
            </a:extLst>
          </p:cNvPr>
          <p:cNvSpPr txBox="1">
            <a:spLocks/>
          </p:cNvSpPr>
          <p:nvPr/>
        </p:nvSpPr>
        <p:spPr>
          <a:xfrm>
            <a:off x="365411" y="1179874"/>
            <a:ext cx="11624813" cy="52818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it-IT" sz="5600" b="1" dirty="0">
                <a:solidFill>
                  <a:srgbClr val="FF0000"/>
                </a:solidFill>
                <a:latin typeface="Montserrat" panose="00000500000000000000" pitchFamily="50" charset="0"/>
              </a:rPr>
              <a:t>OSSERVA L’AMBIENTE ESTERNO (PARCHEGGIO) E INTERNO (UFFICIO) O LE FOTO O STORIES SUI SOCIAL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it-IT" sz="5600" b="1" dirty="0">
                <a:solidFill>
                  <a:srgbClr val="FF0000"/>
                </a:solidFill>
                <a:latin typeface="Montserrat" panose="00000500000000000000" pitchFamily="50" charset="0"/>
              </a:rPr>
              <a:t>POI EVENTUALMENTE QUESTE SONO LE DOMANDE O AFFERMAZIONI UTILI SE TROVI FOTO CHE RICONDUCONO AD UN AMANTE DEL DENARO…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5600" b="1" dirty="0">
              <a:solidFill>
                <a:srgbClr val="FF0000"/>
              </a:solidFill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5600" b="1" u="sng" dirty="0">
                <a:latin typeface="Montserrat" panose="00000500000000000000" pitchFamily="50" charset="0"/>
              </a:rPr>
              <a:t>1- SE L’AMBIENTE È RIVELATORE!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5600" b="1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it-IT" sz="5600" dirty="0">
                <a:latin typeface="Montserrat" panose="00000500000000000000" pitchFamily="50" charset="0"/>
              </a:rPr>
              <a:t>“Ma che bello quel quadro di Paperon de’ Paperoni! Alla fine lavoriamo per i soldi soprattutto… come si fa a farne tanti?" </a:t>
            </a:r>
          </a:p>
          <a:p>
            <a:pPr>
              <a:defRPr/>
            </a:pPr>
            <a:r>
              <a:rPr lang="it-IT" sz="5600" dirty="0">
                <a:latin typeface="Montserrat" panose="00000500000000000000" pitchFamily="50" charset="0"/>
              </a:rPr>
              <a:t>“Cazzo! Hai lo yacht? È il mio sogno! Alla fine lavorando tanto ci si può arrivare… come hai fatto tu?"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5600" dirty="0"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5600" b="1" u="sng" dirty="0">
                <a:latin typeface="Montserrat" panose="00000500000000000000" pitchFamily="50" charset="0"/>
              </a:rPr>
              <a:t>2- SE I SOCIAL E/O IL PARCHEGGIO SONO RIVELATORI!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5600" b="1" u="sng" dirty="0">
              <a:latin typeface="Montserrat" panose="00000500000000000000" pitchFamily="50" charset="0"/>
            </a:endParaRPr>
          </a:p>
          <a:p>
            <a:pPr>
              <a:lnSpc>
                <a:spcPct val="170000"/>
              </a:lnSpc>
              <a:defRPr/>
            </a:pPr>
            <a:r>
              <a:rPr lang="it-IT" sz="5600" dirty="0">
                <a:latin typeface="Montserrat" panose="00000500000000000000" pitchFamily="50" charset="0"/>
              </a:rPr>
              <a:t> “Ho visto la storia/parcheggio… Cazzo! La Ferrari che hai è proprio bella! Per una persona che si fa il mazzo credo sia una bella soddisfazione arrivare ad avere i soldi per comprarla! Mi dici come si fanno?” </a:t>
            </a:r>
          </a:p>
          <a:p>
            <a:pPr marL="0" indent="0">
              <a:buNone/>
              <a:defRPr/>
            </a:pPr>
            <a:endParaRPr lang="it-IT" sz="5600" dirty="0"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5600" b="1" u="sng" dirty="0">
                <a:latin typeface="Montserrat" panose="00000500000000000000" pitchFamily="50" charset="0"/>
              </a:rPr>
              <a:t>Se in mano hai l’asso di Picche insisti qui, il discorso si svilupperà piacevolmente…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5600" dirty="0">
              <a:latin typeface="Montserrat" panose="000005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5600" b="1" dirty="0">
                <a:solidFill>
                  <a:srgbClr val="00B050"/>
                </a:solidFill>
                <a:latin typeface="Montserrat" panose="00000500000000000000" pitchFamily="50" charset="0"/>
              </a:rPr>
              <a:t>È PRATICAMENTE IMPOSSIBILE CHE TRA QUESTI QUATTRO ARGOMENTI NON NE TROVI UNO!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600" b="1" dirty="0">
              <a:solidFill>
                <a:srgbClr val="0047BA"/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it-IT" sz="1600" dirty="0">
              <a:solidFill>
                <a:srgbClr val="0047BA"/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it-IT" sz="1600" dirty="0">
              <a:solidFill>
                <a:srgbClr val="0047BA"/>
              </a:solidFill>
              <a:latin typeface="Montserrat" panose="00000500000000000000" pitchFamily="50" charset="0"/>
            </a:endParaRPr>
          </a:p>
        </p:txBody>
      </p:sp>
      <p:pic>
        <p:nvPicPr>
          <p:cNvPr id="5122" name="Picture 2" descr="File:14 Asso di quadri.jp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48" y="111533"/>
            <a:ext cx="776894" cy="106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 statistiche sul riciclaggio di denaro in Italia [2019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53" y="111533"/>
            <a:ext cx="1581042" cy="10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tangolo 63"/>
          <p:cNvSpPr/>
          <p:nvPr/>
        </p:nvSpPr>
        <p:spPr>
          <a:xfrm>
            <a:off x="7075848" y="1535520"/>
            <a:ext cx="2102189" cy="69588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148157" y="1293041"/>
            <a:ext cx="2065022" cy="109042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9133480" y="4745054"/>
            <a:ext cx="1957871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9124223" y="3836493"/>
            <a:ext cx="1832511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6729802" y="4261587"/>
            <a:ext cx="1832511" cy="69938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9832913" y="2530810"/>
            <a:ext cx="1921763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9832913" y="1571776"/>
            <a:ext cx="1921763" cy="68246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727207" y="2500086"/>
            <a:ext cx="1828991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4727207" y="1296161"/>
            <a:ext cx="1586376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2148709" y="4294914"/>
            <a:ext cx="1628503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118905" y="1883463"/>
            <a:ext cx="1912928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121850" y="3170351"/>
            <a:ext cx="1537015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76766" y="1491451"/>
            <a:ext cx="1170309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29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177288" y="3196612"/>
            <a:ext cx="138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E2B608-136A-4900-9B82-32F3EDE5B6B9}"/>
              </a:ext>
            </a:extLst>
          </p:cNvPr>
          <p:cNvSpPr txBox="1"/>
          <p:nvPr/>
        </p:nvSpPr>
        <p:spPr>
          <a:xfrm>
            <a:off x="2254958" y="1997220"/>
            <a:ext cx="167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BD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1AF336-E1C4-4EC6-8E0F-296A2D016E17}"/>
              </a:ext>
            </a:extLst>
          </p:cNvPr>
          <p:cNvSpPr txBox="1"/>
          <p:nvPr/>
        </p:nvSpPr>
        <p:spPr>
          <a:xfrm>
            <a:off x="2128004" y="4317669"/>
            <a:ext cx="171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Telefonata non efficace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466501-D3B7-4473-AFB7-BAAC5F4BC299}"/>
              </a:ext>
            </a:extLst>
          </p:cNvPr>
          <p:cNvSpPr txBox="1"/>
          <p:nvPr/>
        </p:nvSpPr>
        <p:spPr>
          <a:xfrm>
            <a:off x="7209986" y="1528111"/>
            <a:ext cx="1910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Invio E-Box Follow-up periodiche + email follow-up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4FB8A2-0ED9-4BE9-AA88-48EE48080B3E}"/>
              </a:ext>
            </a:extLst>
          </p:cNvPr>
          <p:cNvSpPr txBox="1"/>
          <p:nvPr/>
        </p:nvSpPr>
        <p:spPr>
          <a:xfrm>
            <a:off x="4717502" y="1321026"/>
            <a:ext cx="162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inefficace BD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EB6DB5-3D3D-484E-93D8-71C83AEADA2A}"/>
              </a:ext>
            </a:extLst>
          </p:cNvPr>
          <p:cNvSpPr txBox="1"/>
          <p:nvPr/>
        </p:nvSpPr>
        <p:spPr>
          <a:xfrm>
            <a:off x="4801110" y="2536890"/>
            <a:ext cx="168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Appuntamento per offerta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D1203F-DF67-4088-82CE-F70A2B4D955D}"/>
              </a:ext>
            </a:extLst>
          </p:cNvPr>
          <p:cNvSpPr txBox="1"/>
          <p:nvPr/>
        </p:nvSpPr>
        <p:spPr>
          <a:xfrm>
            <a:off x="9702801" y="1629813"/>
            <a:ext cx="218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C8CCC6D-26F2-4E2E-BE2D-8CA381BC1D9B}"/>
              </a:ext>
            </a:extLst>
          </p:cNvPr>
          <p:cNvSpPr txBox="1"/>
          <p:nvPr/>
        </p:nvSpPr>
        <p:spPr>
          <a:xfrm>
            <a:off x="9892748" y="2644611"/>
            <a:ext cx="2183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Cliente DA acquisito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5E2F6E-93E9-40BE-A158-4EA9A5404C8F}"/>
              </a:ext>
            </a:extLst>
          </p:cNvPr>
          <p:cNvSpPr txBox="1"/>
          <p:nvPr/>
        </p:nvSpPr>
        <p:spPr>
          <a:xfrm>
            <a:off x="6824470" y="4314640"/>
            <a:ext cx="166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Invio E-Box Off-line (se telefonata non efficace)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948731E-0054-4CDF-9184-D1B05089CD2B}"/>
              </a:ext>
            </a:extLst>
          </p:cNvPr>
          <p:cNvSpPr txBox="1"/>
          <p:nvPr/>
        </p:nvSpPr>
        <p:spPr>
          <a:xfrm>
            <a:off x="9220077" y="3847364"/>
            <a:ext cx="147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 filtro (se non ci rilascia i dati)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0042F0-7D8E-4BB3-8CD8-D5CF6FC34EB4}"/>
              </a:ext>
            </a:extLst>
          </p:cNvPr>
          <p:cNvSpPr txBox="1"/>
          <p:nvPr/>
        </p:nvSpPr>
        <p:spPr>
          <a:xfrm>
            <a:off x="9154808" y="4796229"/>
            <a:ext cx="19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A DM (se il filtro ci rilascia i dati)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6BC661C-849A-4059-BB10-03669A824936}"/>
              </a:ext>
            </a:extLst>
          </p:cNvPr>
          <p:cNvCxnSpPr>
            <a:cxnSpLocks/>
          </p:cNvCxnSpPr>
          <p:nvPr/>
        </p:nvCxnSpPr>
        <p:spPr>
          <a:xfrm flipV="1">
            <a:off x="1741225" y="2614270"/>
            <a:ext cx="377681" cy="6945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DC7FAE7-5FDB-4BD0-954E-A6705D284187}"/>
              </a:ext>
            </a:extLst>
          </p:cNvPr>
          <p:cNvCxnSpPr>
            <a:cxnSpLocks/>
          </p:cNvCxnSpPr>
          <p:nvPr/>
        </p:nvCxnSpPr>
        <p:spPr>
          <a:xfrm>
            <a:off x="1741225" y="3574085"/>
            <a:ext cx="377681" cy="5981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9DD4FB16-084B-48AD-8CA9-4C0918860ECA}"/>
              </a:ext>
            </a:extLst>
          </p:cNvPr>
          <p:cNvCxnSpPr>
            <a:cxnSpLocks/>
          </p:cNvCxnSpPr>
          <p:nvPr/>
        </p:nvCxnSpPr>
        <p:spPr>
          <a:xfrm flipV="1">
            <a:off x="4188773" y="1928725"/>
            <a:ext cx="453676" cy="4447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D9C5DD0-2E88-4DD8-96F2-EFCAB43815F5}"/>
              </a:ext>
            </a:extLst>
          </p:cNvPr>
          <p:cNvCxnSpPr>
            <a:cxnSpLocks/>
          </p:cNvCxnSpPr>
          <p:nvPr/>
        </p:nvCxnSpPr>
        <p:spPr>
          <a:xfrm>
            <a:off x="4183444" y="2365385"/>
            <a:ext cx="472221" cy="3242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31D6706D-F4DD-4DFE-B07E-08E57D965E71}"/>
              </a:ext>
            </a:extLst>
          </p:cNvPr>
          <p:cNvCxnSpPr>
            <a:cxnSpLocks/>
          </p:cNvCxnSpPr>
          <p:nvPr/>
        </p:nvCxnSpPr>
        <p:spPr>
          <a:xfrm flipV="1">
            <a:off x="8589328" y="4151837"/>
            <a:ext cx="453676" cy="3986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03D57515-2CE7-4AF0-B18B-AF14CD956497}"/>
              </a:ext>
            </a:extLst>
          </p:cNvPr>
          <p:cNvCxnSpPr>
            <a:cxnSpLocks/>
          </p:cNvCxnSpPr>
          <p:nvPr/>
        </p:nvCxnSpPr>
        <p:spPr>
          <a:xfrm>
            <a:off x="8589328" y="4749093"/>
            <a:ext cx="472223" cy="3396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0F7881C2-186A-43C2-AB04-CDA50AA2A9BB}"/>
              </a:ext>
            </a:extLst>
          </p:cNvPr>
          <p:cNvCxnSpPr>
            <a:cxnSpLocks/>
          </p:cNvCxnSpPr>
          <p:nvPr/>
        </p:nvCxnSpPr>
        <p:spPr>
          <a:xfrm>
            <a:off x="9222593" y="1854132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7E536DB-E8EF-484D-9C7F-572200B3E488}"/>
              </a:ext>
            </a:extLst>
          </p:cNvPr>
          <p:cNvCxnSpPr>
            <a:cxnSpLocks/>
          </p:cNvCxnSpPr>
          <p:nvPr/>
        </p:nvCxnSpPr>
        <p:spPr>
          <a:xfrm>
            <a:off x="6797283" y="2815808"/>
            <a:ext cx="2905517" cy="28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8BE901E1-DA67-48B5-AEF5-E245A85650D0}"/>
              </a:ext>
            </a:extLst>
          </p:cNvPr>
          <p:cNvCxnSpPr>
            <a:cxnSpLocks/>
          </p:cNvCxnSpPr>
          <p:nvPr/>
        </p:nvCxnSpPr>
        <p:spPr>
          <a:xfrm>
            <a:off x="6448320" y="1872136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47BB283-793B-464D-8CE0-DA2D207048DA}"/>
              </a:ext>
            </a:extLst>
          </p:cNvPr>
          <p:cNvSpPr txBox="1"/>
          <p:nvPr/>
        </p:nvSpPr>
        <p:spPr>
          <a:xfrm>
            <a:off x="393299" y="1491451"/>
            <a:ext cx="101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Studio del </a:t>
            </a:r>
            <a:r>
              <a:rPr lang="it-IT" sz="1400" dirty="0" err="1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prospect</a:t>
            </a:r>
            <a:endParaRPr lang="it-IT" sz="1400" dirty="0">
              <a:solidFill>
                <a:srgbClr val="061E3A"/>
              </a:solidFill>
              <a:latin typeface="Montserrat"/>
              <a:ea typeface="IBM Plex Sans Light"/>
              <a:cs typeface="IBM Plex Sans Light"/>
            </a:endParaRP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>
            <a:off x="908792" y="2106498"/>
            <a:ext cx="15704" cy="9755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2993308" y="1088937"/>
            <a:ext cx="8293" cy="7651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2993308" y="1083930"/>
            <a:ext cx="7790984" cy="263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10767705" y="1111781"/>
            <a:ext cx="8295" cy="3625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/>
          <p:cNvSpPr/>
          <p:nvPr/>
        </p:nvSpPr>
        <p:spPr>
          <a:xfrm>
            <a:off x="2148709" y="4975027"/>
            <a:ext cx="1628503" cy="148605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090551" y="5229971"/>
            <a:ext cx="1799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Email</a:t>
            </a:r>
          </a:p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Nome referente</a:t>
            </a:r>
          </a:p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Azienda concorrente</a:t>
            </a:r>
          </a:p>
          <a:p>
            <a:pPr marL="304792" indent="-304792">
              <a:buFont typeface="+mj-lt"/>
              <a:buAutoNum type="arabicPeriod"/>
            </a:pPr>
            <a:r>
              <a:rPr lang="it-IT" sz="1200" dirty="0">
                <a:latin typeface="Montserrat" panose="020B0604020202020204" charset="0"/>
              </a:rPr>
              <a:t>Contatto </a:t>
            </a:r>
            <a:r>
              <a:rPr lang="it-IT" sz="1200" dirty="0" err="1">
                <a:latin typeface="Montserrat" panose="020B0604020202020204" charset="0"/>
              </a:rPr>
              <a:t>Linkedin</a:t>
            </a:r>
            <a:endParaRPr lang="it-IT" sz="1200" dirty="0">
              <a:latin typeface="Montserrat" panose="020B060402020202020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397597" y="4968754"/>
            <a:ext cx="109637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67" b="1" u="sng" dirty="0">
                <a:solidFill>
                  <a:srgbClr val="FF0000"/>
                </a:solidFill>
              </a:rPr>
              <a:t>Ottenere: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4510672" y="5162059"/>
            <a:ext cx="1772516" cy="72493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4496622" y="5201360"/>
            <a:ext cx="176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Invio presentazione aziendale tramite email (con </a:t>
            </a:r>
            <a:r>
              <a:rPr lang="it-IT" sz="1200" dirty="0" err="1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check</a:t>
            </a:r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 GDPR)</a:t>
            </a:r>
          </a:p>
        </p:txBody>
      </p:sp>
      <p:sp>
        <p:nvSpPr>
          <p:cNvPr id="79" name="Parentesi graffa chiusa 78"/>
          <p:cNvSpPr/>
          <p:nvPr/>
        </p:nvSpPr>
        <p:spPr>
          <a:xfrm>
            <a:off x="11268424" y="3788754"/>
            <a:ext cx="610615" cy="154662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80" name="Connettore 1 79"/>
          <p:cNvCxnSpPr/>
          <p:nvPr/>
        </p:nvCxnSpPr>
        <p:spPr>
          <a:xfrm flipV="1">
            <a:off x="11879039" y="3531145"/>
            <a:ext cx="0" cy="10311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  <a:endCxn id="89" idx="3"/>
          </p:cNvCxnSpPr>
          <p:nvPr/>
        </p:nvCxnSpPr>
        <p:spPr>
          <a:xfrm flipH="1">
            <a:off x="4016446" y="3531145"/>
            <a:ext cx="786259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tangolo 87"/>
          <p:cNvSpPr/>
          <p:nvPr/>
        </p:nvSpPr>
        <p:spPr>
          <a:xfrm>
            <a:off x="2200125" y="3278563"/>
            <a:ext cx="1684160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2090551" y="3269535"/>
            <a:ext cx="192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cxnSp>
        <p:nvCxnSpPr>
          <p:cNvPr id="91" name="Connettore 2 90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 flipV="1">
            <a:off x="3000811" y="2507344"/>
            <a:ext cx="791" cy="6630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L’IMPORTANZA DEL GDPR DURANTE L’APPUNTAMENTO</a:t>
            </a: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>
            <a:off x="3821283" y="5402982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>
            <a:off x="3812563" y="6275200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/>
          <p:cNvSpPr/>
          <p:nvPr/>
        </p:nvSpPr>
        <p:spPr>
          <a:xfrm>
            <a:off x="4510672" y="6001626"/>
            <a:ext cx="1772516" cy="49784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4510672" y="6035315"/>
            <a:ext cx="176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2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Messaggio di follow-up su </a:t>
            </a:r>
            <a:r>
              <a:rPr lang="it-IT" sz="1200" dirty="0" err="1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Linkedin</a:t>
            </a:r>
            <a:endParaRPr lang="it-IT" sz="1200" dirty="0">
              <a:solidFill>
                <a:srgbClr val="061E3A"/>
              </a:solidFill>
              <a:latin typeface="Montserrat"/>
              <a:ea typeface="IBM Plex Sans Light"/>
              <a:cs typeface="IBM Plex Sans Light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4496622" y="4285408"/>
            <a:ext cx="1684160" cy="5757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92D050"/>
              </a:solidFill>
            </a:endParaRPr>
          </a:p>
        </p:txBody>
      </p: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  <a:stCxn id="71" idx="0"/>
            <a:endCxn id="81" idx="2"/>
          </p:cNvCxnSpPr>
          <p:nvPr/>
        </p:nvCxnSpPr>
        <p:spPr>
          <a:xfrm flipH="1" flipV="1">
            <a:off x="5338702" y="4861151"/>
            <a:ext cx="58228" cy="3009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83DFB92-DB79-4D62-83B6-5200D5161712}"/>
              </a:ext>
            </a:extLst>
          </p:cNvPr>
          <p:cNvSpPr txBox="1"/>
          <p:nvPr/>
        </p:nvSpPr>
        <p:spPr>
          <a:xfrm>
            <a:off x="4495578" y="4325573"/>
            <a:ext cx="16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it-IT" sz="1400" dirty="0">
                <a:solidFill>
                  <a:srgbClr val="061E3A"/>
                </a:solidFill>
                <a:latin typeface="Montserrat"/>
                <a:ea typeface="IBM Plex Sans Light"/>
                <a:cs typeface="IBM Plex Sans Light"/>
              </a:rPr>
              <a:t>Contatto telefonico BD </a:t>
            </a:r>
          </a:p>
        </p:txBody>
      </p: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F343D42F-FC32-4548-BDE2-CEA6EF2604E7}"/>
              </a:ext>
            </a:extLst>
          </p:cNvPr>
          <p:cNvCxnSpPr>
            <a:cxnSpLocks/>
          </p:cNvCxnSpPr>
          <p:nvPr/>
        </p:nvCxnSpPr>
        <p:spPr>
          <a:xfrm flipH="1" flipV="1">
            <a:off x="3648891" y="2484367"/>
            <a:ext cx="1262167" cy="17677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CC858310-FA62-4806-A90D-E2A24F0B6616}"/>
              </a:ext>
            </a:extLst>
          </p:cNvPr>
          <p:cNvCxnSpPr>
            <a:cxnSpLocks/>
          </p:cNvCxnSpPr>
          <p:nvPr/>
        </p:nvCxnSpPr>
        <p:spPr>
          <a:xfrm>
            <a:off x="6161197" y="4551860"/>
            <a:ext cx="54849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in su 2"/>
          <p:cNvSpPr/>
          <p:nvPr/>
        </p:nvSpPr>
        <p:spPr>
          <a:xfrm>
            <a:off x="7923457" y="2489672"/>
            <a:ext cx="611086" cy="108441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1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933" y="1368313"/>
            <a:ext cx="6989779" cy="23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3">
            <a:extLst>
              <a:ext uri="{FF2B5EF4-FFF2-40B4-BE49-F238E27FC236}">
                <a16:creationId xmlns:a16="http://schemas.microsoft.com/office/drawing/2014/main" id="{B33CD6AA-9886-4741-B548-B93D39DD5D81}"/>
              </a:ext>
            </a:extLst>
          </p:cNvPr>
          <p:cNvSpPr txBox="1"/>
          <p:nvPr/>
        </p:nvSpPr>
        <p:spPr>
          <a:xfrm>
            <a:off x="788504" y="4507359"/>
            <a:ext cx="10614992" cy="108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5867" b="1" dirty="0">
                <a:solidFill>
                  <a:srgbClr val="0047BA"/>
                </a:solidFill>
                <a:latin typeface="Montserrat"/>
                <a:sym typeface="Montserrat"/>
              </a:rPr>
              <a:t>DÀ IL BENVENUTO A…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995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30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L’IMPORTANZA DEL GDPR PER IL FOLLOW-UP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54020" y="1045880"/>
            <a:ext cx="9621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Una statistica rivela che per acquisire un nuovo cliente ci vogliono dai 7 ai 21 contatti.</a:t>
            </a:r>
          </a:p>
          <a:p>
            <a:endParaRPr lang="it-IT" sz="2000" dirty="0"/>
          </a:p>
          <a:p>
            <a:r>
              <a:rPr lang="it-IT" sz="2000" dirty="0"/>
              <a:t>Ecco perché diventa di fondamentale importanza il sistema di follow-up per tutti i </a:t>
            </a:r>
            <a:r>
              <a:rPr lang="it-IT" sz="2000" dirty="0" err="1"/>
              <a:t>prospect</a:t>
            </a:r>
            <a:r>
              <a:rPr lang="it-IT" sz="2000" dirty="0"/>
              <a:t> che non hanno reali esigenze di cambiare fornitore.</a:t>
            </a:r>
          </a:p>
          <a:p>
            <a:endParaRPr lang="it-IT" sz="2000" dirty="0"/>
          </a:p>
          <a:p>
            <a:r>
              <a:rPr lang="it-IT" sz="2000" dirty="0"/>
              <a:t>Per farlo però dobbiamo essere in REGOLA!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11" y="4153821"/>
            <a:ext cx="4437660" cy="2099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65060" y="3624366"/>
            <a:ext cx="325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MODULO CHECK GDPR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5373189" y="4920342"/>
            <a:ext cx="1706880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939" y="4153821"/>
            <a:ext cx="2083555" cy="247488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109241" y="3629366"/>
            <a:ext cx="325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EMAIL DI BENVENUTO</a:t>
            </a:r>
          </a:p>
        </p:txBody>
      </p:sp>
    </p:spTree>
    <p:extLst>
      <p:ext uri="{BB962C8B-B14F-4D97-AF65-F5344CB8AC3E}">
        <p14:creationId xmlns:p14="http://schemas.microsoft.com/office/powerpoint/2010/main" val="7966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31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9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COMPILARE IL MODULO GDPR: QUANDO CHIEDERLO AL PROSPECT?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54022" y="2786743"/>
            <a:ext cx="9621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Durante l’appuntamento, meglio verso la fine quando hai stretto una buona affinità con lui!</a:t>
            </a:r>
          </a:p>
        </p:txBody>
      </p:sp>
    </p:spTree>
    <p:extLst>
      <p:ext uri="{BB962C8B-B14F-4D97-AF65-F5344CB8AC3E}">
        <p14:creationId xmlns:p14="http://schemas.microsoft.com/office/powerpoint/2010/main" val="885741499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32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9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RICAPITOLANDO…</a:t>
            </a:r>
          </a:p>
        </p:txBody>
      </p:sp>
      <p:sp>
        <p:nvSpPr>
          <p:cNvPr id="2" name="Ovale 1"/>
          <p:cNvSpPr/>
          <p:nvPr/>
        </p:nvSpPr>
        <p:spPr>
          <a:xfrm>
            <a:off x="519968" y="1395366"/>
            <a:ext cx="2063931" cy="19245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46390" y="2219163"/>
            <a:ext cx="16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APPUNTAMENTO</a:t>
            </a:r>
          </a:p>
        </p:txBody>
      </p:sp>
      <p:sp>
        <p:nvSpPr>
          <p:cNvPr id="8" name="Ovale 7"/>
          <p:cNvSpPr/>
          <p:nvPr/>
        </p:nvSpPr>
        <p:spPr>
          <a:xfrm>
            <a:off x="3415568" y="1395366"/>
            <a:ext cx="2063931" cy="19245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650699" y="2097243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COMPILAZIONE MODULO GDPR</a:t>
            </a:r>
          </a:p>
        </p:txBody>
      </p:sp>
      <p:sp>
        <p:nvSpPr>
          <p:cNvPr id="10" name="Ovale 9"/>
          <p:cNvSpPr/>
          <p:nvPr/>
        </p:nvSpPr>
        <p:spPr>
          <a:xfrm>
            <a:off x="6380835" y="1395366"/>
            <a:ext cx="2063931" cy="19245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607257" y="2219163"/>
            <a:ext cx="16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FOLLOW-UP</a:t>
            </a:r>
          </a:p>
        </p:txBody>
      </p:sp>
      <p:sp>
        <p:nvSpPr>
          <p:cNvPr id="12" name="Ovale 11"/>
          <p:cNvSpPr/>
          <p:nvPr/>
        </p:nvSpPr>
        <p:spPr>
          <a:xfrm>
            <a:off x="9346102" y="1395366"/>
            <a:ext cx="2063931" cy="192459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346102" y="2054932"/>
            <a:ext cx="206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ACQUISIZIONE CLIENTE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2703271" y="2188681"/>
            <a:ext cx="609600" cy="339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5658024" y="2185274"/>
            <a:ext cx="609600" cy="339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8633807" y="2158202"/>
            <a:ext cx="609600" cy="339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Torna il Job Meeting Torino: le aziende incontrano chi cerca lavo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7" y="3752404"/>
            <a:ext cx="1872819" cy="12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90" y="3604024"/>
            <a:ext cx="2728355" cy="23595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100" y="3814224"/>
            <a:ext cx="2049227" cy="1115376"/>
          </a:xfrm>
          <a:prstGeom prst="rect">
            <a:avLst/>
          </a:prstGeom>
        </p:spPr>
      </p:pic>
      <p:pic>
        <p:nvPicPr>
          <p:cNvPr id="21" name="Picture 2" descr="Come allegare un file immagine in una e-ma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86" y="3716382"/>
            <a:ext cx="1360868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Telefonata Icone del Computer - altri scaricare png - Disegno png  trasparente Silhouette png scaricar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88" y="4586692"/>
            <a:ext cx="745663" cy="8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60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5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33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9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UNA SORPRESA PER TUTTI VOI!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63980" y="1395366"/>
            <a:ext cx="946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</a:rPr>
              <a:t>ECCO L’E-BOX UFFICIALE DELLA RETE È ORA!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32" y="2407485"/>
            <a:ext cx="4621348" cy="3466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4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7;p17"/>
          <p:cNvSpPr txBox="1"/>
          <p:nvPr/>
        </p:nvSpPr>
        <p:spPr>
          <a:xfrm>
            <a:off x="3101190" y="4125686"/>
            <a:ext cx="6181208" cy="91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DEL PRANZO!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906" y="742602"/>
            <a:ext cx="9282311" cy="277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82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837" y="4284688"/>
            <a:ext cx="1002326" cy="357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1B248-26CD-4C0D-A9C1-CEAEF1D895DD}"/>
              </a:ext>
            </a:extLst>
          </p:cNvPr>
          <p:cNvSpPr txBox="1"/>
          <p:nvPr/>
        </p:nvSpPr>
        <p:spPr>
          <a:xfrm>
            <a:off x="4522698" y="6026651"/>
            <a:ext cx="1010599" cy="256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it-IT" sz="1067" kern="0" dirty="0">
              <a:solidFill>
                <a:srgbClr val="000000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CBA922-6A98-430E-A186-F6A0C4A5E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813727"/>
            <a:ext cx="8252387" cy="3470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985413"/>
      </p:ext>
    </p:extLst>
  </p:cSld>
  <p:clrMapOvr>
    <a:masterClrMapping/>
  </p:clrMapOvr>
  <p:transition advTm="378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36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9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ALLA RICERCA DEI PUNTI DI FORZA</a:t>
            </a:r>
          </a:p>
        </p:txBody>
      </p:sp>
      <p:pic>
        <p:nvPicPr>
          <p:cNvPr id="1026" name="Picture 2" descr="punti di forza aziendali, forte potere di portare a termine il lavoro e  sfida al successo 3476666 - Scarica Immagini Vettoriali Gratis, Grafica  Vettoriale, e Disegno Model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6" y="1761126"/>
            <a:ext cx="5653226" cy="3768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53943" y="2306706"/>
            <a:ext cx="4659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Discussione: </a:t>
            </a:r>
            <a:r>
              <a:rPr lang="it-IT" sz="2800" dirty="0"/>
              <a:t>quali sono i punti di forza della rete da mettere in leva nel marketing e durante le trattative commerciali?</a:t>
            </a:r>
          </a:p>
        </p:txBody>
      </p:sp>
    </p:spTree>
    <p:extLst>
      <p:ext uri="{BB962C8B-B14F-4D97-AF65-F5344CB8AC3E}">
        <p14:creationId xmlns:p14="http://schemas.microsoft.com/office/powerpoint/2010/main" val="41703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200"/>
            </a:pPr>
            <a:fld id="{00000000-1234-1234-1234-123412341234}" type="slidenum">
              <a:rPr lang="it-IT"/>
              <a:pPr algn="ctr">
                <a:buSzPts val="1200"/>
              </a:pPr>
              <a:t>37</a:t>
            </a:fld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body" idx="4294967295"/>
          </p:nvPr>
        </p:nvSpPr>
        <p:spPr>
          <a:xfrm>
            <a:off x="5967042" y="950051"/>
            <a:ext cx="7768449" cy="12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70" indent="-507974"/>
            <a:r>
              <a:rPr lang="it-IT" sz="3733" dirty="0">
                <a:latin typeface="Montserrat"/>
                <a:sym typeface="Montserrat"/>
              </a:rPr>
              <a:t>CIT.</a:t>
            </a:r>
            <a:endParaRPr dirty="0"/>
          </a:p>
        </p:txBody>
      </p:sp>
      <p:pic>
        <p:nvPicPr>
          <p:cNvPr id="13" name="Google Shape;69;p3">
            <a:extLst>
              <a:ext uri="{FF2B5EF4-FFF2-40B4-BE49-F238E27FC236}">
                <a16:creationId xmlns:a16="http://schemas.microsoft.com/office/drawing/2014/main" id="{7F6A16F3-D752-4892-BC5B-1D8FCAB942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994" y="145775"/>
            <a:ext cx="3867572" cy="128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6ED223-2539-4FDA-912F-BDB0D93DD14E}"/>
              </a:ext>
            </a:extLst>
          </p:cNvPr>
          <p:cNvSpPr txBox="1"/>
          <p:nvPr/>
        </p:nvSpPr>
        <p:spPr>
          <a:xfrm>
            <a:off x="5967042" y="1824908"/>
            <a:ext cx="5592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sz="2400" dirty="0">
                <a:solidFill>
                  <a:schemeClr val="dk1"/>
                </a:solidFill>
                <a:latin typeface="Montserrat"/>
              </a:rPr>
            </a:br>
            <a:endParaRPr lang="it-IT" sz="2400" dirty="0">
              <a:solidFill>
                <a:schemeClr val="dk1"/>
              </a:solidFill>
              <a:latin typeface="Montserrat"/>
              <a:sym typeface="IBM Plex Sans Ligh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D9C093-E956-4384-B06B-8D673D05F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9" y="1568117"/>
            <a:ext cx="3659787" cy="45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101" y="481345"/>
            <a:ext cx="9803799" cy="3257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3">
            <a:extLst>
              <a:ext uri="{FF2B5EF4-FFF2-40B4-BE49-F238E27FC236}">
                <a16:creationId xmlns:a16="http://schemas.microsoft.com/office/drawing/2014/main" id="{B33CD6AA-9886-4741-B548-B93D39DD5D81}"/>
              </a:ext>
            </a:extLst>
          </p:cNvPr>
          <p:cNvSpPr txBox="1"/>
          <p:nvPr/>
        </p:nvSpPr>
        <p:spPr>
          <a:xfrm>
            <a:off x="788503" y="4708527"/>
            <a:ext cx="10614992" cy="108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5867" b="1" dirty="0">
                <a:solidFill>
                  <a:srgbClr val="0047BA"/>
                </a:solidFill>
                <a:latin typeface="Montserrat"/>
                <a:sym typeface="Montserrat"/>
              </a:rPr>
              <a:t>DI ATTACCARE!!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4397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101" y="1647536"/>
            <a:ext cx="9803799" cy="3257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50626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it-IT"/>
              <a:pPr algn="ctr"/>
              <a:t>4</a:t>
            </a:fld>
            <a:endParaRPr/>
          </a:p>
        </p:txBody>
      </p:sp>
      <p:sp>
        <p:nvSpPr>
          <p:cNvPr id="71" name="Google Shape;71;p3"/>
          <p:cNvSpPr txBox="1"/>
          <p:nvPr/>
        </p:nvSpPr>
        <p:spPr>
          <a:xfrm>
            <a:off x="5094857" y="1938757"/>
            <a:ext cx="6893977" cy="37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DATI AZIENDALI</a:t>
            </a:r>
            <a:endParaRPr lang="it-IT" dirty="0"/>
          </a:p>
          <a:p>
            <a:pPr lvl="0"/>
            <a:endParaRPr lang="it-IT" b="1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Fatturato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800K €</a:t>
            </a: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Numero Collaboratori: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lang="it-IT" b="1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Sul Mercato dal: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1991</a:t>
            </a: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Amministratori: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Luca Zanoni</a:t>
            </a: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Aree Presidiate: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Veneto, Lombardia</a:t>
            </a:r>
          </a:p>
          <a:p>
            <a:pPr lvl="0"/>
            <a:endParaRPr lang="it-IT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BENEFICI</a:t>
            </a:r>
            <a:endParaRPr lang="it-IT" dirty="0"/>
          </a:p>
          <a:p>
            <a:pPr lvl="0"/>
            <a:b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it-IT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b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5290613" y="524800"/>
            <a:ext cx="5942655" cy="91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4800" b="1" dirty="0">
                <a:solidFill>
                  <a:srgbClr val="0047BA"/>
                </a:solidFill>
                <a:latin typeface="Montserrat"/>
                <a:sym typeface="Montserrat"/>
              </a:rPr>
              <a:t>EUROCOFFEE</a:t>
            </a:r>
            <a:endParaRPr sz="2400" dirty="0"/>
          </a:p>
        </p:txBody>
      </p:sp>
      <p:pic>
        <p:nvPicPr>
          <p:cNvPr id="9" name="Google Shape;51;p1">
            <a:extLst>
              <a:ext uri="{FF2B5EF4-FFF2-40B4-BE49-F238E27FC236}">
                <a16:creationId xmlns:a16="http://schemas.microsoft.com/office/drawing/2014/main" id="{B1C3D93C-9F3E-4960-A3EB-F5C8902C30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579" y="793056"/>
            <a:ext cx="1611781" cy="50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721655-81FC-4D44-8EA8-DC62D3C1D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2" y="1264191"/>
            <a:ext cx="4022034" cy="50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1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40"/>
            <a:fld id="{00000000-1234-1234-1234-123412341234}" type="slidenum">
              <a:rPr lang="it-IT">
                <a:solidFill>
                  <a:srgbClr val="757C83"/>
                </a:solidFill>
              </a:rPr>
              <a:pPr algn="ctr" defTabSz="1219140"/>
              <a:t>40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70" name="Google Shape;162;p10"/>
          <p:cNvSpPr txBox="1">
            <a:spLocks/>
          </p:cNvSpPr>
          <p:nvPr/>
        </p:nvSpPr>
        <p:spPr>
          <a:xfrm>
            <a:off x="620228" y="211000"/>
            <a:ext cx="10888756" cy="9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it-IT" sz="2667" b="1" dirty="0">
                <a:solidFill>
                  <a:srgbClr val="061E3A"/>
                </a:solidFill>
                <a:latin typeface="Montserrat"/>
              </a:rPr>
              <a:t>UN’IDEA PER L’AREA ACADEMY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93715" y="2002777"/>
            <a:ext cx="7941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Modello </a:t>
            </a:r>
            <a:r>
              <a:rPr lang="it-IT" sz="2800" b="1" dirty="0" err="1">
                <a:solidFill>
                  <a:srgbClr val="FF0000"/>
                </a:solidFill>
              </a:rPr>
              <a:t>Cashback</a:t>
            </a:r>
            <a:r>
              <a:rPr lang="it-IT" sz="2800" b="1" dirty="0">
                <a:solidFill>
                  <a:srgbClr val="FF0000"/>
                </a:solidFill>
              </a:rPr>
              <a:t>: 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/>
              <a:t>Per ogni corso acquistato nell’area riservata il 5-10% va nel fondo cassa della rete!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44162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it-IT"/>
              <a:pPr algn="ctr"/>
              <a:t>5</a:t>
            </a:fld>
            <a:endParaRPr/>
          </a:p>
        </p:txBody>
      </p:sp>
      <p:sp>
        <p:nvSpPr>
          <p:cNvPr id="71" name="Google Shape;71;p3"/>
          <p:cNvSpPr txBox="1"/>
          <p:nvPr/>
        </p:nvSpPr>
        <p:spPr>
          <a:xfrm>
            <a:off x="5094857" y="1938757"/>
            <a:ext cx="6893977" cy="37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DATI AZIENDALI</a:t>
            </a:r>
            <a:endParaRPr lang="it-IT" dirty="0"/>
          </a:p>
          <a:p>
            <a:pPr lvl="0"/>
            <a:endParaRPr lang="it-IT" b="1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Fatturato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2M €</a:t>
            </a: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Numero Collaboratori: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Sul Mercato dal: </a:t>
            </a:r>
            <a:endParaRPr lang="it-IT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Amministratori: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Mirko e Tamara Dionisi</a:t>
            </a: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Aree Presidiate: </a:t>
            </a:r>
            <a: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Puglia</a:t>
            </a:r>
          </a:p>
          <a:p>
            <a:pPr lvl="0"/>
            <a:endParaRPr lang="it-IT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it-IT" b="1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BENEFICI</a:t>
            </a:r>
            <a:endParaRPr lang="it-IT" dirty="0"/>
          </a:p>
          <a:p>
            <a:pPr lvl="0"/>
            <a:b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it-IT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br>
              <a:rPr lang="it-IT" dirty="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4100132" y="467833"/>
            <a:ext cx="8330408" cy="91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4800" b="1" dirty="0">
                <a:solidFill>
                  <a:srgbClr val="0047BA"/>
                </a:solidFill>
                <a:latin typeface="Montserrat"/>
                <a:sym typeface="Montserrat"/>
              </a:rPr>
              <a:t>DI.AL VENDING</a:t>
            </a:r>
            <a:endParaRPr sz="2400" dirty="0"/>
          </a:p>
        </p:txBody>
      </p:sp>
      <p:pic>
        <p:nvPicPr>
          <p:cNvPr id="9" name="Google Shape;51;p1">
            <a:extLst>
              <a:ext uri="{FF2B5EF4-FFF2-40B4-BE49-F238E27FC236}">
                <a16:creationId xmlns:a16="http://schemas.microsoft.com/office/drawing/2014/main" id="{B1C3D93C-9F3E-4960-A3EB-F5C8902C30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867" y="637763"/>
            <a:ext cx="1708125" cy="50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721655-81FC-4D44-8EA8-DC62D3C1D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6" y="1381234"/>
            <a:ext cx="4022034" cy="50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101" y="481345"/>
            <a:ext cx="9803799" cy="3257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3">
            <a:extLst>
              <a:ext uri="{FF2B5EF4-FFF2-40B4-BE49-F238E27FC236}">
                <a16:creationId xmlns:a16="http://schemas.microsoft.com/office/drawing/2014/main" id="{B33CD6AA-9886-4741-B548-B93D39DD5D81}"/>
              </a:ext>
            </a:extLst>
          </p:cNvPr>
          <p:cNvSpPr txBox="1"/>
          <p:nvPr/>
        </p:nvSpPr>
        <p:spPr>
          <a:xfrm>
            <a:off x="875588" y="4699819"/>
            <a:ext cx="10614992" cy="108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5867" b="1" dirty="0">
                <a:solidFill>
                  <a:srgbClr val="0047BA"/>
                </a:solidFill>
                <a:latin typeface="Montserrat"/>
                <a:sym typeface="Montserrat"/>
              </a:rPr>
              <a:t>INIZIAMO…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31921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it-IT">
                <a:solidFill>
                  <a:srgbClr val="757C83"/>
                </a:solidFill>
              </a:rPr>
              <a:pPr algn="ctr"/>
              <a:t>7</a:t>
            </a:fld>
            <a:endParaRPr>
              <a:solidFill>
                <a:srgbClr val="757C83"/>
              </a:solidFill>
            </a:endParaRPr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623147" y="262400"/>
            <a:ext cx="10888756" cy="123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  <a:sym typeface="Montserrat"/>
              </a:rPr>
              <a:t>COSA DETERMINA IL SUCCESSO DI UN VENDITORE?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sp>
        <p:nvSpPr>
          <p:cNvPr id="6" name="Google Shape;200;p8"/>
          <p:cNvSpPr txBox="1"/>
          <p:nvPr/>
        </p:nvSpPr>
        <p:spPr>
          <a:xfrm>
            <a:off x="1667751" y="1021479"/>
            <a:ext cx="864096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500"/>
              <a:buFont typeface="Montserrat"/>
              <a:buNone/>
            </a:pPr>
            <a:r>
              <a:rPr lang="it-IT" sz="2500" b="1" i="0" u="none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IL SUO PUNTO DI VISTA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Google Shape;201;p8"/>
          <p:cNvSpPr/>
          <p:nvPr/>
        </p:nvSpPr>
        <p:spPr>
          <a:xfrm rot="4396861">
            <a:off x="3843932" y="1804850"/>
            <a:ext cx="303126" cy="1821225"/>
          </a:xfrm>
          <a:prstGeom prst="downArrow">
            <a:avLst>
              <a:gd name="adj1" fmla="val 50000"/>
              <a:gd name="adj2" fmla="val 141094"/>
            </a:avLst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2;p8"/>
          <p:cNvSpPr/>
          <p:nvPr/>
        </p:nvSpPr>
        <p:spPr>
          <a:xfrm rot="-4505339">
            <a:off x="7723430" y="1866983"/>
            <a:ext cx="278188" cy="1834726"/>
          </a:xfrm>
          <a:prstGeom prst="downArrow">
            <a:avLst>
              <a:gd name="adj1" fmla="val 50000"/>
              <a:gd name="adj2" fmla="val 14603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3;p8"/>
          <p:cNvSpPr/>
          <p:nvPr/>
        </p:nvSpPr>
        <p:spPr>
          <a:xfrm>
            <a:off x="687547" y="1986550"/>
            <a:ext cx="2290204" cy="175781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it-IT" sz="1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Punto Sorgente</a:t>
            </a:r>
            <a:endParaRPr lang="it-IT" dirty="0"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it-IT" sz="16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Causatività</a:t>
            </a:r>
            <a:endParaRPr sz="16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it-IT" sz="1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Parto da Me</a:t>
            </a:r>
            <a:endParaRPr dirty="0"/>
          </a:p>
        </p:txBody>
      </p:sp>
      <p:sp>
        <p:nvSpPr>
          <p:cNvPr id="11" name="Google Shape;205;p8"/>
          <p:cNvSpPr/>
          <p:nvPr/>
        </p:nvSpPr>
        <p:spPr>
          <a:xfrm>
            <a:off x="8907354" y="1891512"/>
            <a:ext cx="2502679" cy="17856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6;p8"/>
          <p:cNvSpPr txBox="1"/>
          <p:nvPr/>
        </p:nvSpPr>
        <p:spPr>
          <a:xfrm>
            <a:off x="8951271" y="2157706"/>
            <a:ext cx="2485437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  <a:buFont typeface="Montserrat"/>
              <a:buNone/>
            </a:pPr>
            <a:r>
              <a:rPr lang="it-IT" sz="16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Punto Ricevente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  <a:buFont typeface="Montserrat"/>
              <a:buNone/>
            </a:pPr>
            <a:r>
              <a:rPr lang="it-IT" sz="16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Reattività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  <a:buFont typeface="Montserrat"/>
              <a:buNone/>
            </a:pPr>
            <a:r>
              <a:rPr lang="it-IT" sz="16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Dipende da Altro/i</a:t>
            </a:r>
            <a:endParaRPr dirty="0"/>
          </a:p>
        </p:txBody>
      </p:sp>
      <p:sp>
        <p:nvSpPr>
          <p:cNvPr id="13" name="Google Shape;207;p8"/>
          <p:cNvSpPr txBox="1"/>
          <p:nvPr/>
        </p:nvSpPr>
        <p:spPr>
          <a:xfrm>
            <a:off x="8286267" y="3813331"/>
            <a:ext cx="36588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400"/>
              <a:buFont typeface="Montserrat"/>
              <a:buNone/>
            </a:pPr>
            <a:r>
              <a:rPr lang="it-IT" sz="24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MOTIVI</a:t>
            </a:r>
            <a:endParaRPr sz="16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08;p8"/>
          <p:cNvSpPr/>
          <p:nvPr/>
        </p:nvSpPr>
        <p:spPr>
          <a:xfrm>
            <a:off x="4786235" y="1650808"/>
            <a:ext cx="2403991" cy="996623"/>
          </a:xfrm>
          <a:prstGeom prst="ellipse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9;p8"/>
          <p:cNvSpPr txBox="1"/>
          <p:nvPr/>
        </p:nvSpPr>
        <p:spPr>
          <a:xfrm>
            <a:off x="5036199" y="1964453"/>
            <a:ext cx="1904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it-IT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DIFFICOLTÀ</a:t>
            </a:r>
            <a:endParaRPr sz="12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04;p8"/>
          <p:cNvSpPr txBox="1"/>
          <p:nvPr/>
        </p:nvSpPr>
        <p:spPr>
          <a:xfrm>
            <a:off x="0" y="3897800"/>
            <a:ext cx="36588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400"/>
              <a:buFont typeface="Montserrat"/>
              <a:buNone/>
            </a:pPr>
            <a:r>
              <a:rPr lang="it-IT" sz="2400" b="1" i="0" u="none" strike="noStrike" cap="none" dirty="0">
                <a:solidFill>
                  <a:srgbClr val="0047BA"/>
                </a:solidFill>
                <a:latin typeface="Montserrat"/>
                <a:ea typeface="Montserrat"/>
                <a:cs typeface="Montserrat"/>
                <a:sym typeface="Montserrat"/>
              </a:rPr>
              <a:t>INIZIATIVA</a:t>
            </a:r>
            <a:endParaRPr sz="16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24" name="Picture 4" descr="Perché lo struzzo mette la testa sotto la sabbia? | DeAby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71" y="4355404"/>
            <a:ext cx="2188843" cy="14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l grillaio Falco naumanni è un piccolo falco nidifica nel Parco delle  Grav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5" y="4440139"/>
            <a:ext cx="2552042" cy="17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84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1775520" y="354574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GRADI  DI  INFLUENZA DEL PdV</a:t>
            </a:r>
            <a:endParaRPr sz="32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927952" y="1031522"/>
            <a:ext cx="10640901" cy="51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0047BA"/>
              </a:buClr>
              <a:buSzPts val="1200"/>
            </a:pPr>
            <a:r>
              <a:rPr lang="it-IT" sz="1400" b="1" i="0" u="none" strike="noStrike" cap="none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REATTIVITÀ: SCARICO  VERSO</a:t>
            </a:r>
            <a:endParaRPr sz="14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Montserrat"/>
              <a:buNone/>
            </a:pPr>
            <a:r>
              <a:rPr lang="it-IT" sz="12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Un Venditore che pensa le sue difficoltà o problemi o insuccessi nella vendita dipendano principalmente dagli altri o dalle circostanze.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Montserrat"/>
              <a:buNone/>
            </a:pPr>
            <a:endParaRPr lang="it-IT" sz="1200" b="1" dirty="0">
              <a:latin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Montserrat"/>
              <a:buNone/>
            </a:pPr>
            <a:endParaRPr lang="it-IT" sz="1200" b="1" dirty="0">
              <a:latin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  <a:buFont typeface="Montserrat"/>
              <a:buNone/>
            </a:pPr>
            <a:r>
              <a:rPr lang="it-IT" sz="1200" b="1" u="sng" dirty="0">
                <a:solidFill>
                  <a:srgbClr val="FF0000"/>
                </a:solidFill>
                <a:latin typeface="Montserrat"/>
                <a:sym typeface="Montserrat"/>
              </a:rPr>
              <a:t>Ecco alcuni esempi:</a:t>
            </a:r>
            <a:endParaRPr b="1" u="sng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 concorrenti hanno le brochure più belle.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 clienti sono tutti uguali.</a:t>
            </a:r>
            <a:endParaRPr dirty="0"/>
          </a:p>
          <a:p>
            <a:pPr marL="76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È il cliente che non sa cosa vuole.</a:t>
            </a:r>
            <a:endParaRPr dirty="0"/>
          </a:p>
          <a:p>
            <a:pPr marL="76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Non si è fatto capire.</a:t>
            </a:r>
            <a:endParaRPr dirty="0"/>
          </a:p>
          <a:p>
            <a:pPr marL="76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Il prezzo del caffè non può essere superiore a 0,35 centesimi perché lo vendono tutti così.</a:t>
            </a:r>
            <a:endParaRPr dirty="0"/>
          </a:p>
          <a:p>
            <a:pPr marL="76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Il prodotto costa troppo.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Il cliente ha promesso di far togliere i distributori subito al concorrente ma non lo fa. Io che posso farci?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Dovevamo installare ma aveva altre cose più importanti da fare ed ha rimandato.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Il concorrente ci fa installare se gli diamo il ristorno più alto.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A dicembre, ad agosto e la sera dalle cinque in poi i clienti non ti ricevono.</a:t>
            </a:r>
            <a:endParaRPr dirty="0"/>
          </a:p>
          <a:p>
            <a:pPr marL="76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2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200"/>
            </a:pPr>
            <a:r>
              <a:rPr lang="it-IT" sz="12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Per quelli dello scorpione non è un buon mese.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623147" y="262401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  <a:sym typeface="Montserrat"/>
              </a:rPr>
              <a:t>ECCO I GRADI DI INFLUENZA DEL PUNTO DI VISTA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  <p:pic>
        <p:nvPicPr>
          <p:cNvPr id="6" name="Picture 4" descr="Perché lo struzzo mette la testa sotto la sabbia? | DeAby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02" y="2165544"/>
            <a:ext cx="2746185" cy="1858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9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1775520" y="354574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GRADI  DI  INFLUENZA DEL PdV</a:t>
            </a:r>
            <a:endParaRPr sz="32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909618" y="1805809"/>
            <a:ext cx="10640901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0047BA"/>
              </a:buClr>
              <a:buSzPts val="1600"/>
            </a:pPr>
            <a:r>
              <a:rPr lang="it-IT" sz="1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CAUSATIVITÀ </a:t>
            </a:r>
            <a:r>
              <a:rPr lang="it-IT" sz="1600" b="1" i="0" u="none" strike="noStrike" cap="none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PERSONALE 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  <a:buFont typeface="Montserrat"/>
              <a:buNone/>
            </a:pPr>
            <a:r>
              <a:rPr lang="it-IT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Si considera tale solamente per ciò che fa o ha fatto lui, ma non ritiene che ciò che fanno gli altri possa essere influenzato o gestito da lui.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  <a:buFont typeface="Montserrat"/>
              <a:buNone/>
            </a:pPr>
            <a:r>
              <a:rPr lang="it-IT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</a:pPr>
            <a:r>
              <a:rPr lang="it-IT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L’officina impiega troppo tempo a preparare i distributori e non installiamo in tempo.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</a:pPr>
            <a:r>
              <a:rPr lang="it-IT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Il caricatore non mette i prodotti che vuole il cliente.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600"/>
            </a:pPr>
            <a:r>
              <a:rPr lang="it-IT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- Io ho installato i distributori ma se i tecnici non sanno farli andare bene che ci posso fare?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0047B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62;p10"/>
          <p:cNvSpPr txBox="1">
            <a:spLocks noGrp="1"/>
          </p:cNvSpPr>
          <p:nvPr>
            <p:ph type="body" idx="4294967295"/>
          </p:nvPr>
        </p:nvSpPr>
        <p:spPr>
          <a:xfrm>
            <a:off x="623147" y="262401"/>
            <a:ext cx="10888756" cy="8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2667" b="1" dirty="0">
                <a:solidFill>
                  <a:srgbClr val="061E3A"/>
                </a:solidFill>
                <a:latin typeface="Montserrat"/>
                <a:sym typeface="Montserrat"/>
              </a:rPr>
              <a:t>ECCO I GRADI DI INFLUENZA DEL PUNTO DI VISTA</a:t>
            </a:r>
            <a:endParaRPr sz="2667" b="1" dirty="0">
              <a:solidFill>
                <a:srgbClr val="061E3A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54445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1888</Words>
  <Application>Microsoft Office PowerPoint</Application>
  <PresentationFormat>Widescreen</PresentationFormat>
  <Paragraphs>341</Paragraphs>
  <Slides>40</Slides>
  <Notes>40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Arial</vt:lpstr>
      <vt:lpstr>Calibri</vt:lpstr>
      <vt:lpstr>IBM Plex Sans</vt:lpstr>
      <vt:lpstr>IBM Plex Sans Light</vt:lpstr>
      <vt:lpstr>Merriweather</vt:lpstr>
      <vt:lpstr>Montserrat</vt:lpstr>
      <vt:lpstr>Surrey 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Marketing-Pc</cp:lastModifiedBy>
  <cp:revision>52</cp:revision>
  <dcterms:created xsi:type="dcterms:W3CDTF">2022-03-15T07:50:58Z</dcterms:created>
  <dcterms:modified xsi:type="dcterms:W3CDTF">2022-03-23T11:27:21Z</dcterms:modified>
</cp:coreProperties>
</file>